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0" r:id="rId2"/>
    <p:sldId id="271" r:id="rId3"/>
    <p:sldId id="267" r:id="rId4"/>
    <p:sldId id="273" r:id="rId5"/>
    <p:sldId id="288" r:id="rId6"/>
    <p:sldId id="272" r:id="rId7"/>
    <p:sldId id="268" r:id="rId8"/>
    <p:sldId id="277" r:id="rId9"/>
    <p:sldId id="278" r:id="rId10"/>
    <p:sldId id="274" r:id="rId11"/>
    <p:sldId id="266" r:id="rId12"/>
    <p:sldId id="275" r:id="rId13"/>
    <p:sldId id="276" r:id="rId14"/>
    <p:sldId id="279" r:id="rId15"/>
    <p:sldId id="280" r:id="rId16"/>
    <p:sldId id="281" r:id="rId17"/>
    <p:sldId id="284" r:id="rId18"/>
    <p:sldId id="285" r:id="rId19"/>
    <p:sldId id="282" r:id="rId20"/>
    <p:sldId id="283" r:id="rId21"/>
    <p:sldId id="286" r:id="rId22"/>
    <p:sldId id="287"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3" autoAdjust="0"/>
    <p:restoredTop sz="78202" autoAdjust="0"/>
  </p:normalViewPr>
  <p:slideViewPr>
    <p:cSldViewPr>
      <p:cViewPr varScale="1">
        <p:scale>
          <a:sx n="123" d="100"/>
          <a:sy n="123" d="100"/>
        </p:scale>
        <p:origin x="852" y="-15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EE6471-0364-4D46-98A3-7520134D08B1}" type="datetimeFigureOut">
              <a:rPr lang="en-GB" smtClean="0"/>
              <a:pPr/>
              <a:t>19/04/2021</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6CF7F-E4FC-4BA4-B0C1-FC4440251630}"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66CF7F-E4FC-4BA4-B0C1-FC4440251630}" type="slidenum">
              <a:rPr lang="en-GB" smtClean="0"/>
              <a:pPr/>
              <a:t>1</a:t>
            </a:fld>
            <a:endParaRPr lang="en-GB" dirty="0"/>
          </a:p>
        </p:txBody>
      </p:sp>
    </p:spTree>
    <p:extLst>
      <p:ext uri="{BB962C8B-B14F-4D97-AF65-F5344CB8AC3E}">
        <p14:creationId xmlns:p14="http://schemas.microsoft.com/office/powerpoint/2010/main" val="2677101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What’s Changed and Why</a:t>
            </a:r>
          </a:p>
          <a:p>
            <a:endParaRPr lang="en-GB" b="1" dirty="0"/>
          </a:p>
          <a:p>
            <a:r>
              <a:rPr lang="en-GB" b="1" dirty="0"/>
              <a:t>Summary</a:t>
            </a:r>
            <a:r>
              <a:rPr lang="en-GB" dirty="0"/>
              <a:t> – A</a:t>
            </a:r>
            <a:r>
              <a:rPr lang="en-GB" baseline="0" dirty="0"/>
              <a:t> brief, 4 page</a:t>
            </a:r>
            <a:r>
              <a:rPr lang="en-GB" dirty="0"/>
              <a:t> document that outlines the changes that have been made to the Computer</a:t>
            </a:r>
            <a:r>
              <a:rPr lang="en-GB" baseline="0" dirty="0"/>
              <a:t> Science GCSE following the request from Ofqual that </a:t>
            </a:r>
            <a:r>
              <a:rPr lang="en-GB" dirty="0"/>
              <a:t>all exam boards assess programming skills by exam only. </a:t>
            </a:r>
          </a:p>
          <a:p>
            <a:r>
              <a:rPr lang="en-GB" b="1" dirty="0"/>
              <a:t>Audience</a:t>
            </a:r>
            <a:r>
              <a:rPr lang="en-GB" b="0" dirty="0"/>
              <a:t> – Teachers or HODs who taught the previous version of</a:t>
            </a:r>
            <a:r>
              <a:rPr lang="en-GB" b="0" baseline="0" dirty="0"/>
              <a:t> GCSE Computer Science which required the completion of an NEA.</a:t>
            </a:r>
          </a:p>
          <a:p>
            <a:r>
              <a:rPr lang="en-GB" b="1" baseline="0" dirty="0"/>
              <a:t>When is it useful</a:t>
            </a:r>
            <a:r>
              <a:rPr lang="en-GB" b="0" baseline="0" dirty="0"/>
              <a:t> – This document is most useful when you are planning delivery of a new Computer Science course, especially if transitioning from an NEA-based GCSE.</a:t>
            </a:r>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0" baseline="0" dirty="0"/>
              <a:t>[Screenshot 1]</a:t>
            </a:r>
          </a:p>
          <a:p>
            <a:r>
              <a:rPr lang="en-GB" b="0" baseline="0" dirty="0"/>
              <a:t>This document gives one page summaries of what has changed from the old specification.  The revision of subject content is outlined along with support available in delivering the new content.</a:t>
            </a:r>
            <a:endParaRPr lang="en-GB" b="1" baseline="0" dirty="0"/>
          </a:p>
          <a:p>
            <a:r>
              <a:rPr lang="en-GB" b="0" dirty="0"/>
              <a:t>[Screenshot</a:t>
            </a:r>
            <a:r>
              <a:rPr lang="en-GB" b="0" baseline="0" dirty="0"/>
              <a:t> 2]</a:t>
            </a:r>
          </a:p>
          <a:p>
            <a:r>
              <a:rPr lang="en-GB" b="0" baseline="0" dirty="0"/>
              <a:t>Further information is provided on how assessment is performed in the two papers, with particular focus on the new onscreen task which assesses students’ programming ability and replaces the previous NEA.</a:t>
            </a:r>
          </a:p>
          <a:p>
            <a:r>
              <a:rPr lang="en-GB" b="0" baseline="0" dirty="0"/>
              <a:t>[Item 3]</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Getting </a:t>
            </a:r>
            <a:r>
              <a:rPr lang="en-GB" i="1" dirty="0"/>
              <a:t>Started</a:t>
            </a:r>
            <a:r>
              <a:rPr lang="en-GB" i="0" dirty="0"/>
              <a:t>  and</a:t>
            </a:r>
            <a:r>
              <a:rPr lang="en-GB" i="0" baseline="0" dirty="0"/>
              <a:t> </a:t>
            </a:r>
            <a:r>
              <a:rPr lang="en-GB" i="1" baseline="0" dirty="0"/>
              <a:t>the</a:t>
            </a:r>
            <a:r>
              <a:rPr lang="en-GB" b="0" i="1" baseline="0" dirty="0"/>
              <a:t> full course specification.</a:t>
            </a:r>
            <a:endParaRPr lang="en-GB" dirty="0"/>
          </a:p>
          <a:p>
            <a:endParaRPr lang="en-GB" b="0"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Progression Guide</a:t>
            </a:r>
          </a:p>
          <a:p>
            <a:endParaRPr lang="en-GB" b="1" dirty="0"/>
          </a:p>
          <a:p>
            <a:r>
              <a:rPr lang="en-GB" b="1" dirty="0"/>
              <a:t>Summary</a:t>
            </a:r>
            <a:r>
              <a:rPr lang="en-GB" dirty="0"/>
              <a:t> – The guide details opportunities for student progression to level 3 qualifications</a:t>
            </a:r>
            <a:r>
              <a:rPr lang="en-GB" baseline="0" dirty="0"/>
              <a:t> including how well the GCSE leads into all the main exam board A’ Levels, BTECs and the T-level pathway.  The guide has been constructed with the input of teachers experienced with typical progression routes when studying Computer Science.</a:t>
            </a:r>
            <a:endParaRPr lang="en-GB" dirty="0"/>
          </a:p>
          <a:p>
            <a:r>
              <a:rPr lang="en-GB" b="1" dirty="0"/>
              <a:t>Audience</a:t>
            </a:r>
            <a:r>
              <a:rPr lang="en-GB" b="0" dirty="0"/>
              <a:t> –</a:t>
            </a:r>
            <a:r>
              <a:rPr lang="en-GB" b="0" baseline="0" dirty="0"/>
              <a:t> </a:t>
            </a:r>
            <a:r>
              <a:rPr lang="en-GB" b="0" dirty="0"/>
              <a:t>HODs in schools with 6</a:t>
            </a:r>
            <a:r>
              <a:rPr lang="en-GB" b="0" baseline="30000" dirty="0"/>
              <a:t>th</a:t>
            </a:r>
            <a:r>
              <a:rPr lang="en-GB" b="0" dirty="0"/>
              <a:t> form cohorts or</a:t>
            </a:r>
            <a:r>
              <a:rPr lang="en-GB" b="0" baseline="0" dirty="0"/>
              <a:t> those advising students on progression into Key Stage 5.  NQTs may also find this document useful in understanding how different levels of qualification allow for progression through common content.</a:t>
            </a:r>
          </a:p>
          <a:p>
            <a:r>
              <a:rPr lang="en-GB" b="1" baseline="0" dirty="0"/>
              <a:t>When is it useful</a:t>
            </a:r>
            <a:r>
              <a:rPr lang="en-GB" b="0" baseline="0" dirty="0"/>
              <a:t> – For HODs who are looking at how to use the GCSE as a progression to Level 3 qualifications or are advising students on options at Key Stage 5.</a:t>
            </a:r>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12</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0" baseline="0" dirty="0"/>
              <a:t>[Screenshot 1]</a:t>
            </a:r>
          </a:p>
          <a:p>
            <a:r>
              <a:rPr lang="en-GB" b="0" baseline="0" dirty="0"/>
              <a:t>Content covered in the GCSE that is built upon in A levels from AQA and OCR is detailed, with particular focus on how the on-screen test and its related content gives students excellent preparation for similar practical activities at A’ level.</a:t>
            </a:r>
            <a:endParaRPr lang="en-GB" b="1" baseline="0" dirty="0"/>
          </a:p>
          <a:p>
            <a:r>
              <a:rPr lang="en-GB" b="0" dirty="0"/>
              <a:t>[Screenshot</a:t>
            </a:r>
            <a:r>
              <a:rPr lang="en-GB" b="0" baseline="0" dirty="0"/>
              <a:t> 2]</a:t>
            </a:r>
          </a:p>
          <a:p>
            <a:r>
              <a:rPr lang="en-GB" b="0" baseline="0" dirty="0"/>
              <a:t>The links between Pearson’s BTEC and the GCSE are detailed with information on common content in each of the units of work for both the Computing and IT Nationals.  The progression opportunities with the T-level in Digital Production, Design and Development are then discussed with focus on the overlap with the Python  programming component.</a:t>
            </a:r>
          </a:p>
          <a:p>
            <a:endParaRPr lang="en-GB" b="0"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Mapping Documents</a:t>
            </a:r>
          </a:p>
          <a:p>
            <a:endParaRPr lang="en-GB" b="1" dirty="0"/>
          </a:p>
          <a:p>
            <a:r>
              <a:rPr lang="en-GB" b="1" dirty="0"/>
              <a:t>Summary</a:t>
            </a:r>
            <a:r>
              <a:rPr lang="en-GB" dirty="0"/>
              <a:t> – The four</a:t>
            </a:r>
            <a:r>
              <a:rPr lang="en-GB" baseline="0" dirty="0"/>
              <a:t> mapping documents contain comprehensive information on how much overlap and difference there is between Pearson’s 2020 GCSE specification and other exam board’s 2016 GCSE specifications.</a:t>
            </a:r>
            <a:endParaRPr lang="en-GB" dirty="0"/>
          </a:p>
          <a:p>
            <a:r>
              <a:rPr lang="en-GB" b="1" dirty="0"/>
              <a:t>Audience</a:t>
            </a:r>
            <a:r>
              <a:rPr lang="en-GB" b="0" dirty="0"/>
              <a:t> –</a:t>
            </a:r>
            <a:r>
              <a:rPr lang="en-GB" b="0" baseline="0" dirty="0"/>
              <a:t> </a:t>
            </a:r>
            <a:r>
              <a:rPr lang="en-GB" b="0" dirty="0"/>
              <a:t>HODs</a:t>
            </a:r>
            <a:r>
              <a:rPr lang="en-GB" b="0" baseline="0" dirty="0"/>
              <a:t> and experienced teachers</a:t>
            </a:r>
          </a:p>
          <a:p>
            <a:r>
              <a:rPr lang="en-GB" b="1" baseline="0" dirty="0"/>
              <a:t>When is it useful</a:t>
            </a:r>
            <a:r>
              <a:rPr lang="en-GB" b="0" baseline="0" dirty="0"/>
              <a:t> – For those teachers familiar with the 2016 GCSEs from Pearson or other exam boards, this document helps understand which existing teaching materials may be utilised in the delivery of the Pearson 2020 course and also where new materials may need to be developed.</a:t>
            </a:r>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0" baseline="0" dirty="0"/>
              <a:t>[Screenshot 1]</a:t>
            </a:r>
          </a:p>
          <a:p>
            <a:r>
              <a:rPr lang="en-GB" b="0" baseline="0" dirty="0"/>
              <a:t>The mapping documents begin with an overview of the content of the 2020 Pearson GCSE and how it aligns with the topics in the other respective 2016 GCSEs.  There is also an outline of the assessment requirements in the 2020 GCSE, enabling teachers to compare current assessment practices with those required by Pearson.</a:t>
            </a:r>
            <a:endParaRPr lang="en-GB" b="1" baseline="0" dirty="0"/>
          </a:p>
          <a:p>
            <a:r>
              <a:rPr lang="en-GB" b="0" dirty="0"/>
              <a:t>[Screenshot</a:t>
            </a:r>
            <a:r>
              <a:rPr lang="en-GB" b="0" baseline="0" dirty="0"/>
              <a:t> 2]</a:t>
            </a:r>
          </a:p>
          <a:p>
            <a:r>
              <a:rPr lang="en-GB" b="0" baseline="0" dirty="0"/>
              <a:t>Secondly, each topic in the new GCSE is compared in detail with the corresponding area in the 2016 GCSE.  Not all topics will have direct equivalents because of the introduction of new content.  For each topic, detail is given on what content is new and what content will no longer be required.</a:t>
            </a:r>
          </a:p>
          <a:p>
            <a:r>
              <a:rPr lang="en-GB" b="0" baseline="0" dirty="0"/>
              <a:t>[Item 3]</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The full course specification  </a:t>
            </a:r>
            <a:r>
              <a:rPr lang="en-GB" b="0" i="0" baseline="0" dirty="0"/>
              <a:t>and </a:t>
            </a:r>
            <a:r>
              <a:rPr lang="en-GB" b="0" i="1" baseline="0" dirty="0"/>
              <a:t>Schemes of Work.</a:t>
            </a:r>
            <a:endParaRPr lang="en-GB" dirty="0"/>
          </a:p>
          <a:p>
            <a:endParaRPr lang="en-GB" b="0"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SAMs and Specimen Papers</a:t>
            </a:r>
          </a:p>
          <a:p>
            <a:endParaRPr lang="en-GB" b="1" dirty="0"/>
          </a:p>
          <a:p>
            <a:r>
              <a:rPr lang="en-GB" b="1" dirty="0"/>
              <a:t>Summary</a:t>
            </a:r>
            <a:r>
              <a:rPr lang="en-GB" dirty="0"/>
              <a:t> – Both of these resources </a:t>
            </a:r>
            <a:r>
              <a:rPr lang="en-GB" sz="1200" dirty="0"/>
              <a:t>give example papers for the two components of the qualifications, accompanied by mark schemes used by examiners.  The Sample Assessment Materials also include code files for example questions in paper 2 of the specification.</a:t>
            </a:r>
            <a:endParaRPr lang="en-GB" dirty="0"/>
          </a:p>
          <a:p>
            <a:r>
              <a:rPr lang="en-GB" b="1" dirty="0"/>
              <a:t>Audience</a:t>
            </a:r>
            <a:r>
              <a:rPr lang="en-GB" b="0" dirty="0"/>
              <a:t> –</a:t>
            </a:r>
            <a:r>
              <a:rPr lang="en-GB" b="0" baseline="0" dirty="0"/>
              <a:t> Teachers of the GCSE along with HODs will find these resources useful throughout the course.</a:t>
            </a:r>
          </a:p>
          <a:p>
            <a:r>
              <a:rPr lang="en-GB" b="1" baseline="0" dirty="0"/>
              <a:t>When is it useful –</a:t>
            </a:r>
            <a:r>
              <a:rPr lang="en-GB" b="0" baseline="0" dirty="0"/>
              <a:t> Towards the end of Year 11 when students are being prepared for exams and mock exams, teachers will find it useful to refer to past papers and exemplar answers to both papers 1 and 2, making students aware of the nature of questions they can expect to encounter in their exams.  These SAMS are silver padlocked and require a secure login for access, thus providing opportunities for secure assessment.</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Video Resources </a:t>
            </a:r>
            <a:r>
              <a:rPr lang="en-GB" b="0" i="0" baseline="0" dirty="0"/>
              <a:t>and</a:t>
            </a:r>
            <a:r>
              <a:rPr lang="en-GB" b="0" i="1" baseline="0" dirty="0"/>
              <a:t> Exemplar Exam Materials</a:t>
            </a:r>
            <a:r>
              <a:rPr lang="en-GB" b="0"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16</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Schemes of Work</a:t>
            </a:r>
          </a:p>
          <a:p>
            <a:endParaRPr lang="en-GB" b="1" dirty="0"/>
          </a:p>
          <a:p>
            <a:r>
              <a:rPr lang="en-GB" b="1" dirty="0"/>
              <a:t>Summary</a:t>
            </a:r>
            <a:r>
              <a:rPr lang="en-GB" dirty="0"/>
              <a:t> –The detailed schemes of</a:t>
            </a:r>
            <a:r>
              <a:rPr lang="en-GB" baseline="0" dirty="0"/>
              <a:t> work contain full lesson plans, practical activities to stimulate student interest and solutions to exam style questions and tasks.  The activities are accompanied by comprehensive solutions.  Other resources are referenced, both from Pearson and third parties.</a:t>
            </a:r>
            <a:endParaRPr lang="en-GB" dirty="0"/>
          </a:p>
          <a:p>
            <a:r>
              <a:rPr lang="en-GB" b="1" dirty="0"/>
              <a:t>Audience</a:t>
            </a:r>
            <a:r>
              <a:rPr lang="en-GB" b="0" dirty="0"/>
              <a:t> –</a:t>
            </a:r>
            <a:r>
              <a:rPr lang="en-GB" b="0" baseline="0" dirty="0"/>
              <a:t> HODs when planning the two year delivery of the course and also teachers who may want to look for relevant activities and lesson ideas</a:t>
            </a:r>
          </a:p>
          <a:p>
            <a:r>
              <a:rPr lang="en-GB" b="1" baseline="0" dirty="0"/>
              <a:t>When is it useful</a:t>
            </a:r>
            <a:r>
              <a:rPr lang="en-GB" b="0" baseline="0" dirty="0"/>
              <a:t> – In the planning of a new course so that HODs can schedule activities with confidence, knowing that the specification will be covered in full.</a:t>
            </a:r>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17</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0" baseline="0" dirty="0"/>
              <a:t>[Screenshot 1]</a:t>
            </a:r>
            <a:endParaRPr lang="en-GB" b="1" baseline="0" dirty="0"/>
          </a:p>
          <a:p>
            <a:r>
              <a:rPr lang="en-GB" b="0" baseline="0" dirty="0"/>
              <a:t>The interactive Scheme of work includes a full breakdown of the two year course into half termly blocks with resources for </a:t>
            </a:r>
            <a:r>
              <a:rPr lang="en-GB" b="0" i="1" baseline="0" dirty="0"/>
              <a:t>Computational Thinking</a:t>
            </a:r>
            <a:r>
              <a:rPr lang="en-GB" b="0" baseline="0" dirty="0"/>
              <a:t> and for </a:t>
            </a:r>
            <a:r>
              <a:rPr lang="en-GB" b="0" i="1" baseline="0" dirty="0"/>
              <a:t>Principles of Computer Science</a:t>
            </a:r>
            <a:r>
              <a:rPr lang="en-GB" b="0" baseline="0" dirty="0"/>
              <a:t>.</a:t>
            </a:r>
          </a:p>
          <a:p>
            <a:r>
              <a:rPr lang="en-GB" b="0" dirty="0"/>
              <a:t>[Screenshot</a:t>
            </a:r>
            <a:r>
              <a:rPr lang="en-GB" b="0" baseline="0" dirty="0"/>
              <a:t> 2]</a:t>
            </a:r>
          </a:p>
          <a:p>
            <a:r>
              <a:rPr lang="en-GB" b="0" baseline="0" dirty="0"/>
              <a:t>The blocks are then divided into individual topics, accompanied by Learning Outcomes, references to the specification, lesson plans and assessment tasks.  The scheme of work can be customised to suit an establishment’s particular requirements.</a:t>
            </a:r>
          </a:p>
          <a:p>
            <a:r>
              <a:rPr lang="en-GB" b="0" baseline="0" dirty="0"/>
              <a:t>[Item 3]</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The full course specification</a:t>
            </a:r>
            <a:r>
              <a:rPr lang="en-GB" b="0" baseline="0" dirty="0"/>
              <a:t>.</a:t>
            </a:r>
            <a:endParaRPr lang="en-GB" dirty="0"/>
          </a:p>
          <a:p>
            <a:endParaRPr lang="en-GB" b="0"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18</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Video Resources</a:t>
            </a:r>
          </a:p>
          <a:p>
            <a:endParaRPr lang="en-GB" b="1" dirty="0"/>
          </a:p>
          <a:p>
            <a:r>
              <a:rPr lang="en-GB" b="1" dirty="0"/>
              <a:t>Summary</a:t>
            </a:r>
            <a:r>
              <a:rPr lang="en-GB" dirty="0"/>
              <a:t> – The</a:t>
            </a:r>
            <a:r>
              <a:rPr lang="en-GB" baseline="0" dirty="0"/>
              <a:t> 10 videos and accompanying commentary explain how to perform commonly required programming tasks and also explain how marks are awarded for example Paper 2 questions.</a:t>
            </a:r>
            <a:endParaRPr lang="en-GB" dirty="0"/>
          </a:p>
          <a:p>
            <a:r>
              <a:rPr lang="en-GB" b="1" dirty="0"/>
              <a:t>Audience</a:t>
            </a:r>
            <a:r>
              <a:rPr lang="en-GB" b="0" dirty="0"/>
              <a:t> –</a:t>
            </a:r>
            <a:r>
              <a:rPr lang="en-GB" b="0" baseline="0" dirty="0"/>
              <a:t> teachers and NQTs who are unfamiliar with programming skills and how to assess the paper 2 questions</a:t>
            </a:r>
          </a:p>
          <a:p>
            <a:r>
              <a:rPr lang="en-GB" b="1" baseline="0" dirty="0"/>
              <a:t>When is it useful</a:t>
            </a:r>
            <a:r>
              <a:rPr lang="en-GB" b="0" baseline="0" dirty="0"/>
              <a:t> – In explaining to teachers and students how to perform programming tasks and how to answer different types of questions found in paper 2.  These can be used to prepare teachers prior to delivery of content, or can be used to help students with exam preparation.</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Sample Assessment Materials and Specimen Papers </a:t>
            </a:r>
            <a:r>
              <a:rPr lang="en-GB" b="0" i="0" baseline="0" dirty="0"/>
              <a:t>and</a:t>
            </a:r>
            <a:r>
              <a:rPr lang="en-GB" b="0" i="1" baseline="0" dirty="0"/>
              <a:t> Exemplar Exam Materials</a:t>
            </a:r>
            <a:r>
              <a:rPr lang="en-GB" b="0"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mn-lt"/>
                <a:ea typeface="+mn-ea"/>
                <a:cs typeface="+mn-cs"/>
              </a:rPr>
              <a:t>This guide is intended to give quick access to key course documents</a:t>
            </a:r>
            <a:r>
              <a:rPr lang="en-GB" sz="1200" b="0" i="0" u="none" strike="noStrike" kern="1200" baseline="0" dirty="0">
                <a:solidFill>
                  <a:schemeClr val="tx1"/>
                </a:solidFill>
                <a:effectLst/>
                <a:latin typeface="+mn-lt"/>
                <a:ea typeface="+mn-ea"/>
                <a:cs typeface="+mn-cs"/>
              </a:rPr>
              <a:t> and resources, to enable you to make decisions on which documents are relevant to your needs and most applicable to your educational setting.  Guidance is given on the target audience for each resource, when each resource should be employed, which other resources may be of relevance and a summary of the key points of each resource.  The resources can be selected individually or the entire collection studied in sequence by following this guide.</a:t>
            </a:r>
            <a:endParaRPr lang="en-GB" b="0" dirty="0">
              <a:effectLst/>
            </a:endParaRPr>
          </a:p>
          <a:p>
            <a:br>
              <a:rPr lang="en-GB" b="0" dirty="0">
                <a:effectLst/>
              </a:rPr>
            </a:br>
            <a:br>
              <a:rPr lang="en-GB" dirty="0"/>
            </a:br>
            <a:endParaRPr lang="en-GB" dirty="0"/>
          </a:p>
        </p:txBody>
      </p:sp>
      <p:sp>
        <p:nvSpPr>
          <p:cNvPr id="4" name="Slide Number Placeholder 3"/>
          <p:cNvSpPr>
            <a:spLocks noGrp="1"/>
          </p:cNvSpPr>
          <p:nvPr>
            <p:ph type="sldNum" sz="quarter" idx="5"/>
          </p:nvPr>
        </p:nvSpPr>
        <p:spPr/>
        <p:txBody>
          <a:bodyPr/>
          <a:lstStyle/>
          <a:p>
            <a:fld id="{AC60C594-4A6C-E443-8F6E-870DCADFC4C8}" type="slidenum">
              <a:rPr lang="en-US" smtClean="0"/>
              <a:pPr/>
              <a:t>2</a:t>
            </a:fld>
            <a:endParaRPr lang="en-US" dirty="0"/>
          </a:p>
        </p:txBody>
      </p:sp>
    </p:spTree>
    <p:extLst>
      <p:ext uri="{BB962C8B-B14F-4D97-AF65-F5344CB8AC3E}">
        <p14:creationId xmlns:p14="http://schemas.microsoft.com/office/powerpoint/2010/main" val="924197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Exemplar Exam Materials</a:t>
            </a:r>
          </a:p>
          <a:p>
            <a:endParaRPr lang="en-GB" b="1" dirty="0"/>
          </a:p>
          <a:p>
            <a:r>
              <a:rPr lang="en-GB" b="1" dirty="0"/>
              <a:t>Summary</a:t>
            </a:r>
            <a:r>
              <a:rPr lang="en-GB" dirty="0"/>
              <a:t> – The on-screen</a:t>
            </a:r>
            <a:r>
              <a:rPr lang="en-GB" baseline="0" dirty="0"/>
              <a:t> </a:t>
            </a:r>
            <a:r>
              <a:rPr lang="en-GB" dirty="0"/>
              <a:t>assessment task (paper 2 only) is broken down</a:t>
            </a:r>
            <a:r>
              <a:rPr lang="en-GB" baseline="0" dirty="0"/>
              <a:t> into exemplar questions, each accompanied by detailed Level Based Mark schemes for a variety of student answers, covering a wide range of marks.   Exemplar student python files are included along with finished python solutions.</a:t>
            </a:r>
            <a:endParaRPr lang="en-GB" dirty="0"/>
          </a:p>
          <a:p>
            <a:r>
              <a:rPr lang="en-GB" b="1" dirty="0"/>
              <a:t>Audience</a:t>
            </a:r>
            <a:r>
              <a:rPr lang="en-GB" b="0" dirty="0"/>
              <a:t> –</a:t>
            </a:r>
            <a:r>
              <a:rPr lang="en-GB" b="0" baseline="0" dirty="0"/>
              <a:t> all teachers of the level 2 paper materials along with HODs will find the materials useful in preparing students for the on-screen exam.</a:t>
            </a:r>
          </a:p>
          <a:p>
            <a:r>
              <a:rPr lang="en-GB" b="1" baseline="0" dirty="0"/>
              <a:t>When is it useful</a:t>
            </a:r>
            <a:r>
              <a:rPr lang="en-GB" b="0" baseline="0" dirty="0"/>
              <a:t> – When teachers wish to learn how particular types of Python tasks are assessed. The exemplar answers, levelled student responses and accompanying explanations will aid in the clear understanding of how to gain  marks in paper 2.  There will be additional material such as levelled specimen papers accompanied by a voice-over walk thought, coming shortly.</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Sample Assessment Materials and Specimen Papers </a:t>
            </a:r>
            <a:r>
              <a:rPr lang="en-GB" b="0" i="0" baseline="0" dirty="0"/>
              <a:t>and</a:t>
            </a:r>
            <a:r>
              <a:rPr lang="en-GB" b="0" i="1" baseline="0" dirty="0"/>
              <a:t> Video Resources</a:t>
            </a:r>
            <a:r>
              <a:rPr lang="en-GB" b="0" baseline="0" dirty="0"/>
              <a:t>.</a:t>
            </a:r>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20</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Subject Guide</a:t>
            </a:r>
          </a:p>
          <a:p>
            <a:endParaRPr lang="en-GB" b="1" dirty="0"/>
          </a:p>
          <a:p>
            <a:r>
              <a:rPr lang="en-GB" b="1" dirty="0"/>
              <a:t>Summary</a:t>
            </a:r>
            <a:r>
              <a:rPr lang="en-GB" dirty="0"/>
              <a:t> – This 16 page document gives a high level overview of the new GCSE course, the support available and details of the assessment methods used.  The major strengths of the course are also detailed, enabling early comparisons to be made with alternative exam board courses.</a:t>
            </a:r>
          </a:p>
          <a:p>
            <a:r>
              <a:rPr lang="en-GB" b="1" dirty="0"/>
              <a:t>Audience</a:t>
            </a:r>
            <a:r>
              <a:rPr lang="en-GB" b="0" dirty="0"/>
              <a:t> – All levels of teacher will benefit from this document, enabling them to understand the new course at a high level.</a:t>
            </a:r>
            <a:endParaRPr lang="en-GB" b="0" baseline="0" dirty="0"/>
          </a:p>
          <a:p>
            <a:r>
              <a:rPr lang="en-GB" b="1" baseline="0" dirty="0"/>
              <a:t>When is it useful</a:t>
            </a:r>
            <a:r>
              <a:rPr lang="en-GB" b="0" baseline="0" dirty="0"/>
              <a:t> – This document is most useful when you are planning delivery of a new Computer Science course, especially if transitioning from an NEA-based GCSE.</a:t>
            </a:r>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21</a:t>
            </a:fld>
            <a:endParaRPr lang="en-GB" dirty="0"/>
          </a:p>
        </p:txBody>
      </p:sp>
    </p:spTree>
    <p:extLst>
      <p:ext uri="{BB962C8B-B14F-4D97-AF65-F5344CB8AC3E}">
        <p14:creationId xmlns:p14="http://schemas.microsoft.com/office/powerpoint/2010/main" val="3436256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0" baseline="0" dirty="0"/>
              <a:t>[Screenshot 1]</a:t>
            </a:r>
          </a:p>
          <a:p>
            <a:r>
              <a:rPr lang="en-GB" b="0" baseline="0" dirty="0"/>
              <a:t>One of the major changes to the GCSE specification is the inclusion of an on-screen Paper 2 exam to assess students’ ability to program, replacing the less rigorous paper-based assessments previously used.</a:t>
            </a:r>
            <a:endParaRPr lang="en-GB" b="1" baseline="0" dirty="0"/>
          </a:p>
          <a:p>
            <a:r>
              <a:rPr lang="en-GB" b="0" dirty="0"/>
              <a:t>[Screenshot</a:t>
            </a:r>
            <a:r>
              <a:rPr lang="en-GB" b="0" baseline="0" dirty="0"/>
              <a:t> 2]</a:t>
            </a:r>
          </a:p>
          <a:p>
            <a:r>
              <a:rPr lang="en-GB" b="0" baseline="0" dirty="0"/>
              <a:t>Pearson has invested large amounts of time and resources into developing excellent resources so that teachers can plan, deliver, and assess the course knowing that they will have materials and support available at all stages.</a:t>
            </a:r>
          </a:p>
          <a:p>
            <a:endParaRPr lang="en-GB" b="0"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22</a:t>
            </a:fld>
            <a:endParaRPr lang="en-GB" dirty="0"/>
          </a:p>
        </p:txBody>
      </p:sp>
    </p:spTree>
    <p:extLst>
      <p:ext uri="{BB962C8B-B14F-4D97-AF65-F5344CB8AC3E}">
        <p14:creationId xmlns:p14="http://schemas.microsoft.com/office/powerpoint/2010/main" val="177596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Specification</a:t>
            </a:r>
          </a:p>
          <a:p>
            <a:endParaRPr lang="en-GB" b="1" dirty="0"/>
          </a:p>
          <a:p>
            <a:r>
              <a:rPr lang="en-GB" b="1" dirty="0"/>
              <a:t>Summary</a:t>
            </a:r>
            <a:r>
              <a:rPr lang="en-GB" dirty="0"/>
              <a:t> – A</a:t>
            </a:r>
            <a:r>
              <a:rPr lang="en-GB" baseline="0" dirty="0"/>
              <a:t> 32 page detailed specification of the course with required content, assessment tasks and general administration requirements.</a:t>
            </a:r>
            <a:endParaRPr lang="en-GB" dirty="0"/>
          </a:p>
          <a:p>
            <a:r>
              <a:rPr lang="en-GB" b="1" dirty="0"/>
              <a:t>Audience</a:t>
            </a:r>
            <a:r>
              <a:rPr lang="en-GB" b="0" dirty="0"/>
              <a:t> – HODs</a:t>
            </a:r>
            <a:r>
              <a:rPr lang="en-GB" b="0" baseline="0" dirty="0"/>
              <a:t> and experienced teachers who require more information on the course content and structure when planning delivery.  NQTs may want to refer to the specification in order to map GCSE requirements against Pearson’s implementation of the course.</a:t>
            </a:r>
          </a:p>
          <a:p>
            <a:r>
              <a:rPr lang="en-GB" b="1" baseline="0" dirty="0"/>
              <a:t>When is it useful</a:t>
            </a:r>
            <a:r>
              <a:rPr lang="en-GB" b="0" baseline="0" dirty="0"/>
              <a:t> – When planning the delivery of a new course, the specification gives you clear guidance on what must be covered and how the students will be assessed.</a:t>
            </a:r>
          </a:p>
          <a:p>
            <a:r>
              <a:rPr lang="en-GB" b="1" baseline="0" dirty="0"/>
              <a:t>Purpose </a:t>
            </a:r>
            <a:r>
              <a:rPr lang="en-GB" b="0" baseline="0" dirty="0"/>
              <a:t>– The specification is the formal description of the course, laying out what should be delivered, how its should be assessed, support and administrative details, alongside links to related documents and resources necessary to deliver the GCSE successfully.</a:t>
            </a:r>
            <a:endParaRPr lang="en-GB" b="1" baseline="0" dirty="0"/>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3</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Specification gives</a:t>
            </a:r>
            <a:r>
              <a:rPr lang="en-GB" baseline="0" dirty="0"/>
              <a:t> detailed information on the content and delivery of the GCSE Computer Science course.</a:t>
            </a:r>
          </a:p>
          <a:p>
            <a:r>
              <a:rPr lang="en-GB" baseline="0" dirty="0"/>
              <a:t>[Screenshot 1]</a:t>
            </a:r>
          </a:p>
          <a:p>
            <a:r>
              <a:rPr lang="en-GB" dirty="0"/>
              <a:t>Each of the 6 topics</a:t>
            </a:r>
            <a:r>
              <a:rPr lang="en-GB" baseline="0" dirty="0"/>
              <a:t> included in the GCSE are specified in detail, showing what content needs to be covered.  Administrative requirements are then discussed so that teachers are aware of the how assessment is carried out and how this ties into Ofqual objectives.</a:t>
            </a:r>
          </a:p>
          <a:p>
            <a:r>
              <a:rPr lang="en-GB" baseline="0" dirty="0"/>
              <a:t>[Screenshot 2]</a:t>
            </a:r>
          </a:p>
          <a:p>
            <a:r>
              <a:rPr lang="en-GB" dirty="0"/>
              <a:t>Additionally,</a:t>
            </a:r>
            <a:r>
              <a:rPr lang="en-GB" baseline="0" dirty="0"/>
              <a:t> information is provided on key areas such as command word taxonomy, flowchart symbols and qualification codes.  Links are provided to other key documents and resources which provide supplementary information related to the specification.</a:t>
            </a:r>
          </a:p>
          <a:p>
            <a:r>
              <a:rPr lang="en-GB" baseline="0" dirty="0"/>
              <a:t>[Item 3]</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The Getting started guide</a:t>
            </a:r>
            <a:r>
              <a:rPr lang="en-GB" b="0" i="0" baseline="0" dirty="0"/>
              <a:t> and </a:t>
            </a:r>
            <a:r>
              <a:rPr lang="en-GB" b="0" i="1" baseline="0" dirty="0"/>
              <a:t>Schemes of Work</a:t>
            </a:r>
            <a:r>
              <a:rPr lang="en-GB" b="0" i="0" baseline="0" dirty="0"/>
              <a:t>.</a:t>
            </a:r>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err="1">
                <a:solidFill>
                  <a:schemeClr val="tx2">
                    <a:lumMod val="75000"/>
                  </a:schemeClr>
                </a:solidFill>
              </a:rPr>
              <a:t>Porgramming</a:t>
            </a:r>
            <a:r>
              <a:rPr lang="en-GB" b="1" u="sng" baseline="0" dirty="0">
                <a:solidFill>
                  <a:schemeClr val="tx2">
                    <a:lumMod val="75000"/>
                  </a:schemeClr>
                </a:solidFill>
              </a:rPr>
              <a:t> Language Subset</a:t>
            </a:r>
          </a:p>
          <a:p>
            <a:endParaRPr lang="en-GB" b="1" dirty="0"/>
          </a:p>
          <a:p>
            <a:r>
              <a:rPr lang="en-GB" b="1" dirty="0"/>
              <a:t>Summary</a:t>
            </a:r>
            <a:r>
              <a:rPr lang="en-GB" dirty="0"/>
              <a:t> – The PLS details in 12 pages all of the Python 3 commands and structures that are required for students to access all of the questions that may be encountered in Paper 2 of the course.</a:t>
            </a:r>
          </a:p>
          <a:p>
            <a:r>
              <a:rPr lang="en-GB" b="1" dirty="0"/>
              <a:t>Audience</a:t>
            </a:r>
            <a:r>
              <a:rPr lang="en-GB" b="0" dirty="0"/>
              <a:t> – Teachers experienced with Python or other programming languages will find this document useful.</a:t>
            </a:r>
            <a:endParaRPr lang="en-GB" b="0" baseline="0" dirty="0"/>
          </a:p>
          <a:p>
            <a:r>
              <a:rPr lang="en-GB" b="1" baseline="0" dirty="0"/>
              <a:t>When is it useful</a:t>
            </a:r>
            <a:r>
              <a:rPr lang="en-GB" b="0" baseline="0" dirty="0"/>
              <a:t> – Once Pearson’s GCSE has been selected, it is essential that the PLS is studied carefully to ensure that all areas are taught to students, enabling them to maximise their success in Paper 2 – the on-screen exam.  The PLS is also provided to students during the exam.</a:t>
            </a:r>
          </a:p>
          <a:p>
            <a:r>
              <a:rPr lang="en-GB" b="1" baseline="0" dirty="0"/>
              <a:t>Purpose</a:t>
            </a:r>
            <a:r>
              <a:rPr lang="en-GB" b="0" baseline="0" dirty="0"/>
              <a:t> – The PLS’s purpose is to comprehensively detail all of the Python commands, techniques, structures etc. that are required to be taught in order for students to be able to answer all possible questions encountered in Paper 2.</a:t>
            </a:r>
            <a:endParaRPr lang="en-GB" b="1" baseline="0" dirty="0"/>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5</a:t>
            </a:fld>
            <a:endParaRPr lang="en-GB" dirty="0"/>
          </a:p>
        </p:txBody>
      </p:sp>
    </p:spTree>
    <p:extLst>
      <p:ext uri="{BB962C8B-B14F-4D97-AF65-F5344CB8AC3E}">
        <p14:creationId xmlns:p14="http://schemas.microsoft.com/office/powerpoint/2010/main" val="266280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Getting Started Guide</a:t>
            </a:r>
          </a:p>
          <a:p>
            <a:endParaRPr lang="en-GB" b="1" dirty="0"/>
          </a:p>
          <a:p>
            <a:r>
              <a:rPr lang="en-GB" b="1" dirty="0"/>
              <a:t>Summary</a:t>
            </a:r>
            <a:r>
              <a:rPr lang="en-GB" dirty="0"/>
              <a:t> – An expanded 43 page version of the “</a:t>
            </a:r>
            <a:r>
              <a:rPr lang="en-GB" i="1" dirty="0"/>
              <a:t>What’s changed and why</a:t>
            </a:r>
            <a:r>
              <a:rPr lang="en-GB" dirty="0"/>
              <a:t>” document that details the changes that have been made to the Computer</a:t>
            </a:r>
            <a:r>
              <a:rPr lang="en-GB" baseline="0" dirty="0"/>
              <a:t> Science GCSE following the request from Ofqual that </a:t>
            </a:r>
            <a:r>
              <a:rPr lang="en-GB" dirty="0"/>
              <a:t>all exam boards assess programming skills by exam only.   Clarification is given on what exactly needs to be taught with cross-references to the Specification document.  In essence, </a:t>
            </a:r>
            <a:r>
              <a:rPr lang="en-GB" sz="1200" dirty="0"/>
              <a:t>it clarifies the scope of what should be taught with reference to the specification.</a:t>
            </a:r>
            <a:endParaRPr lang="en-GB" dirty="0"/>
          </a:p>
          <a:p>
            <a:r>
              <a:rPr lang="en-GB" b="1" dirty="0"/>
              <a:t>Audience</a:t>
            </a:r>
            <a:r>
              <a:rPr lang="en-GB" b="0" dirty="0"/>
              <a:t> – NQT</a:t>
            </a:r>
            <a:r>
              <a:rPr lang="en-GB" b="0" baseline="0" dirty="0"/>
              <a:t> and experienced </a:t>
            </a:r>
            <a:r>
              <a:rPr lang="en-GB" b="0" dirty="0"/>
              <a:t>Teachers and HODs who taught the previous version of</a:t>
            </a:r>
            <a:r>
              <a:rPr lang="en-GB" b="0" baseline="0" dirty="0"/>
              <a:t> GCSE Computer Science which required the completion of an NEA or who are starting on GCSE Computer Science for the first time.</a:t>
            </a:r>
          </a:p>
          <a:p>
            <a:r>
              <a:rPr lang="en-GB" b="1" baseline="0" dirty="0"/>
              <a:t>When is it useful</a:t>
            </a:r>
            <a:r>
              <a:rPr lang="en-GB" b="0" baseline="0" dirty="0"/>
              <a:t> – This document is most useful when you are planning delivery of a new Computer Science course, especially if transitioning from an NEA-based GCSE.</a:t>
            </a:r>
          </a:p>
          <a:p>
            <a:r>
              <a:rPr lang="en-GB" b="1" baseline="0" dirty="0"/>
              <a:t>Purpose</a:t>
            </a:r>
            <a:r>
              <a:rPr lang="en-GB" b="0" baseline="0" dirty="0"/>
              <a:t> – This document’s purpose is to lay out in detail all of the content that needs to covered and how the content will be assessed in the two papers.  It is also useful when mapping existing courses and resources to the new specification, as it exemplifies and scopes the specification in detail.</a:t>
            </a:r>
            <a:endParaRPr lang="en-GB" b="1" baseline="0" dirty="0"/>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0" baseline="0" dirty="0"/>
              <a:t>This document focuses on two main areas.</a:t>
            </a:r>
          </a:p>
          <a:p>
            <a:r>
              <a:rPr lang="en-GB" b="0" baseline="0" dirty="0"/>
              <a:t>[Screenshot 1]</a:t>
            </a:r>
          </a:p>
          <a:p>
            <a:r>
              <a:rPr lang="en-GB" b="0" baseline="0" dirty="0"/>
              <a:t>Firstly, how content and assessment has changed from previous GCSE Computer Science which included the NEA. </a:t>
            </a:r>
            <a:r>
              <a:rPr lang="en-GB" dirty="0"/>
              <a:t>Changes</a:t>
            </a:r>
            <a:r>
              <a:rPr lang="en-GB" baseline="0" dirty="0"/>
              <a:t> in content to the 6 topic areas are summarised as well as the Programming Language Subset (PLS) that specifies what Python 3 constructs are required to be studied by students.</a:t>
            </a:r>
            <a:r>
              <a:rPr lang="en-GB" b="0" baseline="0" dirty="0"/>
              <a:t> </a:t>
            </a:r>
          </a:p>
          <a:p>
            <a:r>
              <a:rPr lang="en-GB" b="0" baseline="0" dirty="0"/>
              <a:t>[Screenshot 2]</a:t>
            </a:r>
          </a:p>
          <a:p>
            <a:r>
              <a:rPr lang="en-GB" b="0" baseline="0" dirty="0"/>
              <a:t>And secondly, detailed guidance and justification about what content is included in the GCSE and how this is assessed.</a:t>
            </a:r>
            <a:r>
              <a:rPr lang="en-GB" baseline="0" dirty="0"/>
              <a:t> The previous assessment activities are then compared with the new assessment tasks, highlighting the benefits of the new assessment methods.</a:t>
            </a:r>
          </a:p>
          <a:p>
            <a:r>
              <a:rPr lang="en-GB" baseline="0" dirty="0"/>
              <a:t>[Item 3]</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What’s changed and why</a:t>
            </a:r>
            <a:r>
              <a:rPr lang="en-GB" b="0" baseline="0" dirty="0"/>
              <a:t>, </a:t>
            </a:r>
            <a:r>
              <a:rPr lang="en-GB" b="0" i="1" baseline="0" dirty="0"/>
              <a:t>The full course specification</a:t>
            </a:r>
            <a:r>
              <a:rPr lang="en-GB" b="0" baseline="0" dirty="0"/>
              <a:t>, </a:t>
            </a:r>
            <a:r>
              <a:rPr lang="en-GB" b="0" i="1" baseline="0" dirty="0"/>
              <a:t>Good Programming practice guide</a:t>
            </a:r>
            <a:r>
              <a:rPr lang="en-GB" b="0" baseline="0" dirty="0"/>
              <a:t>, </a:t>
            </a:r>
            <a:r>
              <a:rPr lang="en-GB" b="0" i="1" baseline="0" dirty="0"/>
              <a:t>Progression guide, Mapping Documents </a:t>
            </a:r>
            <a:r>
              <a:rPr lang="en-GB" b="0" baseline="0" dirty="0"/>
              <a:t>and </a:t>
            </a:r>
            <a:r>
              <a:rPr lang="en-GB" b="0" i="1" baseline="0" dirty="0"/>
              <a:t>Practical Programming Activities and Solutions</a:t>
            </a:r>
            <a:endParaRPr lang="en-GB" dirty="0"/>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u="sng" baseline="0" dirty="0">
                <a:solidFill>
                  <a:schemeClr val="tx2">
                    <a:lumMod val="75000"/>
                  </a:schemeClr>
                </a:solidFill>
              </a:rPr>
              <a:t>Good Programming Practice Guide</a:t>
            </a:r>
          </a:p>
          <a:p>
            <a:endParaRPr lang="en-GB" b="1" dirty="0"/>
          </a:p>
          <a:p>
            <a:r>
              <a:rPr lang="en-GB" b="1" dirty="0"/>
              <a:t>Summary</a:t>
            </a:r>
            <a:r>
              <a:rPr lang="en-GB" dirty="0"/>
              <a:t> – This guide details</a:t>
            </a:r>
            <a:r>
              <a:rPr lang="en-GB" baseline="0" dirty="0"/>
              <a:t> the functionalities of Python 3 that are included in the Programming Language Subset (PLS) of the GCSE.  It should be read in conjunction with the Programming Language Subset.</a:t>
            </a:r>
            <a:endParaRPr lang="en-GB" dirty="0"/>
          </a:p>
          <a:p>
            <a:r>
              <a:rPr lang="en-GB" b="1" dirty="0"/>
              <a:t>Audience</a:t>
            </a:r>
            <a:r>
              <a:rPr lang="en-GB" b="0" dirty="0"/>
              <a:t> –</a:t>
            </a:r>
            <a:r>
              <a:rPr lang="en-GB" b="0" baseline="0" dirty="0"/>
              <a:t> </a:t>
            </a:r>
            <a:r>
              <a:rPr lang="en-GB" b="0" dirty="0"/>
              <a:t>HODs or experienced teachers will find this</a:t>
            </a:r>
            <a:r>
              <a:rPr lang="en-GB" b="0" baseline="0" dirty="0"/>
              <a:t> useful when planning the Python features to include in the course delivery.  NQTs may also find the guide useful.</a:t>
            </a:r>
          </a:p>
          <a:p>
            <a:r>
              <a:rPr lang="en-GB" b="1" baseline="0" dirty="0"/>
              <a:t>When is it useful</a:t>
            </a:r>
            <a:r>
              <a:rPr lang="en-GB" b="0" baseline="0" dirty="0"/>
              <a:t> – When planning lesson content related to practical programming skills, the guide helps to focus on those areas needed for the GCSE.  NQTs may find this useful when learning Python programming as it helps to narrow down the skills and capabilities required of teachers.</a:t>
            </a:r>
          </a:p>
          <a:p>
            <a:r>
              <a:rPr lang="en-GB" b="1" baseline="0" dirty="0"/>
              <a:t>Purpose</a:t>
            </a:r>
            <a:r>
              <a:rPr lang="en-GB" b="0" baseline="0" dirty="0"/>
              <a:t> – In 24 pages, the GPPG exemplifies how to best use each of the commands, structures and techniques covered by the PLS.  This allows teachers to deliver the content with confidence, enabling them to teach students good programming practice that will maximise their chances of success in paper 2 of the course.</a:t>
            </a:r>
            <a:endParaRPr lang="en-GB" b="1" baseline="0" dirty="0"/>
          </a:p>
          <a:p>
            <a:endParaRPr lang="en-GB"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8</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0" baseline="0" dirty="0"/>
              <a:t>[Screenshot 1]</a:t>
            </a:r>
          </a:p>
          <a:p>
            <a:r>
              <a:rPr lang="en-GB" b="0" baseline="0" dirty="0"/>
              <a:t>All of the functionality covered in the Programming Language Subset (PLS) is detailed with examples of usage.  This gives clear guidance to teachers on what Python skills need to be taught.  The functionalities covered are those that transfer easily to all programming languages, helping with future progression from the GCSE course.</a:t>
            </a:r>
            <a:endParaRPr lang="en-GB" b="1" baseline="0" dirty="0"/>
          </a:p>
          <a:p>
            <a:r>
              <a:rPr lang="en-GB" b="0" dirty="0"/>
              <a:t>[Screenshot</a:t>
            </a:r>
            <a:r>
              <a:rPr lang="en-GB" b="0" baseline="0" dirty="0"/>
              <a:t> 2]</a:t>
            </a:r>
          </a:p>
          <a:p>
            <a:r>
              <a:rPr lang="en-GB" b="0" baseline="0" dirty="0"/>
              <a:t>Additionally, a number of functionalities not required are covered.  These cover areas such as flow control handling and exception handling.</a:t>
            </a:r>
          </a:p>
          <a:p>
            <a:r>
              <a:rPr lang="en-GB" b="0" baseline="0" dirty="0"/>
              <a:t>[Item 3]</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Related resources</a:t>
            </a:r>
            <a:r>
              <a:rPr lang="en-GB" b="0" baseline="0" dirty="0"/>
              <a:t> – Other resources that are related to this resource include </a:t>
            </a:r>
            <a:r>
              <a:rPr lang="en-GB" b="0" i="1" baseline="0" dirty="0"/>
              <a:t>Practical Programming Activities , Video Resources </a:t>
            </a:r>
            <a:r>
              <a:rPr lang="en-GB" b="0" i="0" baseline="0" dirty="0"/>
              <a:t>and </a:t>
            </a:r>
            <a:r>
              <a:rPr lang="en-GB" b="0" i="1" baseline="0" dirty="0"/>
              <a:t>Schemes of Work.</a:t>
            </a:r>
            <a:endParaRPr lang="en-GB" dirty="0"/>
          </a:p>
          <a:p>
            <a:endParaRPr lang="en-GB" b="0" dirty="0"/>
          </a:p>
        </p:txBody>
      </p:sp>
      <p:sp>
        <p:nvSpPr>
          <p:cNvPr id="4" name="Slide Number Placeholder 3"/>
          <p:cNvSpPr>
            <a:spLocks noGrp="1"/>
          </p:cNvSpPr>
          <p:nvPr>
            <p:ph type="sldNum" sz="quarter" idx="10"/>
          </p:nvPr>
        </p:nvSpPr>
        <p:spPr/>
        <p:txBody>
          <a:bodyPr/>
          <a:lstStyle/>
          <a:p>
            <a:fld id="{5B66CF7F-E4FC-4BA4-B0C1-FC4440251630}" type="slidenum">
              <a:rPr lang="en-GB" smtClean="0"/>
              <a:pPr/>
              <a:t>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t" anchorCtr="0"/>
          <a:lstStyle>
            <a:lvl1pPr algn="ctr">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5342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1" y="240508"/>
            <a:ext cx="8526477" cy="994172"/>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285750" y="1234680"/>
            <a:ext cx="8526476"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 picture containing drawing&#10;&#10;Description automatically generated">
            <a:extLst>
              <a:ext uri="{FF2B5EF4-FFF2-40B4-BE49-F238E27FC236}">
                <a16:creationId xmlns:a16="http://schemas.microsoft.com/office/drawing/2014/main" id="{96CAD34D-4A30-EE42-85FB-FCF68A7A7F2C}"/>
              </a:ext>
            </a:extLst>
          </p:cNvPr>
          <p:cNvPicPr>
            <a:picLocks noChangeAspect="1"/>
          </p:cNvPicPr>
          <p:nvPr userDrawn="1"/>
        </p:nvPicPr>
        <p:blipFill>
          <a:blip r:embed="rId2" cstate="print"/>
          <a:stretch>
            <a:fillRect/>
          </a:stretch>
        </p:blipFill>
        <p:spPr>
          <a:xfrm>
            <a:off x="180709" y="4592964"/>
            <a:ext cx="1000393" cy="458440"/>
          </a:xfrm>
          <a:prstGeom prst="rect">
            <a:avLst/>
          </a:prstGeom>
        </p:spPr>
      </p:pic>
    </p:spTree>
    <p:extLst>
      <p:ext uri="{BB962C8B-B14F-4D97-AF65-F5344CB8AC3E}">
        <p14:creationId xmlns:p14="http://schemas.microsoft.com/office/powerpoint/2010/main" val="27295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215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7359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50" y="240508"/>
            <a:ext cx="7886700" cy="994172"/>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85750" y="123468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B31CCE46-7B14-7849-8B6E-268F315B3AB4}"/>
              </a:ext>
            </a:extLst>
          </p:cNvPr>
          <p:cNvSpPr txBox="1"/>
          <p:nvPr/>
        </p:nvSpPr>
        <p:spPr>
          <a:xfrm>
            <a:off x="8316416" y="4780748"/>
            <a:ext cx="646877" cy="276999"/>
          </a:xfrm>
          <a:prstGeom prst="rect">
            <a:avLst/>
          </a:prstGeom>
          <a:noFill/>
        </p:spPr>
        <p:txBody>
          <a:bodyPr wrap="square" rtlCol="0">
            <a:spAutoFit/>
          </a:bodyPr>
          <a:lstStyle/>
          <a:p>
            <a:pPr algn="ctr"/>
            <a:fld id="{EC7FA311-F3BC-B349-A907-8C6919B649DB}" type="slidenum">
              <a:rPr lang="en-US" sz="1200" smtClean="0">
                <a:solidFill>
                  <a:schemeClr val="accent1"/>
                </a:solidFill>
              </a:rPr>
              <a:pPr algn="ctr"/>
              <a:t>‹#›</a:t>
            </a:fld>
            <a:r>
              <a:rPr lang="en-US" sz="1200" dirty="0">
                <a:solidFill>
                  <a:schemeClr val="accent1"/>
                </a:solidFill>
              </a:rPr>
              <a:t>/22</a:t>
            </a:r>
          </a:p>
        </p:txBody>
      </p:sp>
    </p:spTree>
    <p:extLst>
      <p:ext uri="{BB962C8B-B14F-4D97-AF65-F5344CB8AC3E}">
        <p14:creationId xmlns:p14="http://schemas.microsoft.com/office/powerpoint/2010/main" val="1381358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685800" rtl="0" eaLnBrk="1" latinLnBrk="0" hangingPunct="1">
        <a:lnSpc>
          <a:spcPct val="90000"/>
        </a:lnSpc>
        <a:spcBef>
          <a:spcPct val="0"/>
        </a:spcBef>
        <a:buNone/>
        <a:defRPr sz="3200" b="1" i="0" kern="1200">
          <a:solidFill>
            <a:schemeClr val="accent2"/>
          </a:solidFill>
          <a:latin typeface="Arial" charset="0"/>
          <a:ea typeface="Arial" charset="0"/>
          <a:cs typeface="Arial" charset="0"/>
        </a:defRPr>
      </a:lvl1pPr>
    </p:titleStyle>
    <p:bodyStyle>
      <a:lvl1pPr marL="207450" indent="-207450" algn="l" defTabSz="685800" rtl="0" eaLnBrk="1" latinLnBrk="0" hangingPunct="1">
        <a:lnSpc>
          <a:spcPct val="90000"/>
        </a:lnSpc>
        <a:spcBef>
          <a:spcPts val="750"/>
        </a:spcBef>
        <a:buClr>
          <a:schemeClr val="accent1"/>
        </a:buClr>
        <a:buFont typeface="Arial" panose="020B0604020202020204" pitchFamily="34" charset="0"/>
        <a:buChar char="•"/>
        <a:defRPr sz="2400" b="0" i="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2000" b="0" i="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hyperlink" Target="https://qualifications.pearson.com/content/dam/pdf/GCSE/Computer%20Science/2020/teaching-and-learning-materials/gcse-computer-science-progression-guide.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media10.mp3"/><Relationship Id="rId7" Type="http://schemas.openxmlformats.org/officeDocument/2006/relationships/image" Target="../media/image14.png"/><Relationship Id="rId12" Type="http://schemas.openxmlformats.org/officeDocument/2006/relationships/image" Target="../media/image6.png"/><Relationship Id="rId2" Type="http://schemas.microsoft.com/office/2007/relationships/media" Target="../media/media10.mp3"/><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slide" Target="slide2.xml"/><Relationship Id="rId5" Type="http://schemas.openxmlformats.org/officeDocument/2006/relationships/notesSlide" Target="../notesSlides/notesSlide11.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hyperlink" Target="https://qualifications.pearson.com/content/dam/pdf/GCSE/Computer%20Science/2020/teaching-and-learning-materials/gcse-computer-science-progression-guide.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p3"/><Relationship Id="rId7" Type="http://schemas.openxmlformats.org/officeDocument/2006/relationships/image" Target="../media/image16.png"/><Relationship Id="rId2" Type="http://schemas.microsoft.com/office/2007/relationships/media" Target="../media/media12.mp3"/><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13.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slide" Target="slide2.xml"/></Relationships>
</file>

<file path=ppt/slides/_rels/slide14.xml.rels><?xml version="1.0" encoding="UTF-8" standalone="yes"?>
<Relationships xmlns="http://schemas.openxmlformats.org/package/2006/relationships"><Relationship Id="rId8" Type="http://schemas.openxmlformats.org/officeDocument/2006/relationships/hyperlink" Target="https://qualifications.pearson.com/content/dam/pdf/GCSE/Computer%20Science/2020/teaching-and-learning-materials/mapping-the-eduqas-specification-to-pearson-edexcel-computer-science-2020.pdf" TargetMode="External"/><Relationship Id="rId3" Type="http://schemas.openxmlformats.org/officeDocument/2006/relationships/slideLayout" Target="../slideLayouts/slideLayout2.xml"/><Relationship Id="rId7" Type="http://schemas.openxmlformats.org/officeDocument/2006/relationships/hyperlink" Target="https://qualifications.pearson.com/content/dam/pdf/GCSE/Computer%20Science/2020/teaching-and-learning-materials/mapping-the-ocr-specification-to-pearson-edexcel-computer-science-2020.pdf" TargetMode="External"/><Relationship Id="rId12"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qualifications.pearson.com/content/dam/pdf/GCSE/Computer%20Science/2020/teaching-and-learning-materials/mapping-the-aqa-specification-to-pearson-edexcel-computer-science-2020.pdf" TargetMode="External"/><Relationship Id="rId11" Type="http://schemas.openxmlformats.org/officeDocument/2006/relationships/slide" Target="slide2.xml"/><Relationship Id="rId5" Type="http://schemas.openxmlformats.org/officeDocument/2006/relationships/hyperlink" Target="https://qualifications.pearson.com/content/dam/pdf/GCSE/Computer%20Science/2020/teaching-and-learning-materials/mapping-the-2016-pearson-edexcel-specification-to-2020-pearson-edexcel-computer-science.pdf" TargetMode="External"/><Relationship Id="rId10"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hyperlink" Target="http://www.paullong.net/specs/index.html" TargetMode="External"/></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6.png"/><Relationship Id="rId3" Type="http://schemas.openxmlformats.org/officeDocument/2006/relationships/audio" Target="../media/media14.mp3"/><Relationship Id="rId7" Type="http://schemas.openxmlformats.org/officeDocument/2006/relationships/slide" Target="slide3.xml"/><Relationship Id="rId12" Type="http://schemas.openxmlformats.org/officeDocument/2006/relationships/slide" Target="slide2.xml"/><Relationship Id="rId2" Type="http://schemas.microsoft.com/office/2007/relationships/media" Target="../media/media14.mp3"/><Relationship Id="rId1" Type="http://schemas.openxmlformats.org/officeDocument/2006/relationships/tags" Target="../tags/tag7.xml"/><Relationship Id="rId6" Type="http://schemas.openxmlformats.org/officeDocument/2006/relationships/image" Target="../media/image17.png"/><Relationship Id="rId11" Type="http://schemas.openxmlformats.org/officeDocument/2006/relationships/image" Target="../media/image5.png"/><Relationship Id="rId5" Type="http://schemas.openxmlformats.org/officeDocument/2006/relationships/notesSlide" Target="../notesSlides/notesSlide15.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2.xml"/><Relationship Id="rId7" Type="http://schemas.openxmlformats.org/officeDocument/2006/relationships/slide" Target="slide19.xml"/><Relationship Id="rId12" Type="http://schemas.openxmlformats.org/officeDocument/2006/relationships/image" Target="../media/image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qualifications.pearson.com/en/qualifications/edexcel-gcses/computer-science-2020.coursematerials.html#filterQuery=Pearson-UK:Category%2FTeaching-and-learning-materials" TargetMode="External"/><Relationship Id="rId11" Type="http://schemas.openxmlformats.org/officeDocument/2006/relationships/slide" Target="slide2.xml"/><Relationship Id="rId5" Type="http://schemas.openxmlformats.org/officeDocument/2006/relationships/hyperlink" Target="https://qualifications.pearson.com/en/qualifications/edexcel-gcses/computer-science-2020.coursematerials.html" TargetMode="External"/><Relationship Id="rId10"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qualifications.pearson.com/en/qualifications/edexcel-gcses/computer-science-2020.coursematerials.html#%2FfilterQuery=Pearson-UK:Category%2FTeaching-and-learning-materials" TargetMode="External"/><Relationship Id="rId5" Type="http://schemas.openxmlformats.org/officeDocument/2006/relationships/hyperlink" Target="https://qualifications.pearson.com/en/qualifications/edexcel-gcses/computer-science-2020/teaching-support/Interactive-scheme-of-work.html" TargetMode="External"/><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7.mp3"/><Relationship Id="rId7" Type="http://schemas.openxmlformats.org/officeDocument/2006/relationships/image" Target="../media/image21.png"/><Relationship Id="rId2" Type="http://schemas.microsoft.com/office/2007/relationships/media" Target="../media/media17.mp3"/><Relationship Id="rId1" Type="http://schemas.openxmlformats.org/officeDocument/2006/relationships/tags" Target="../tags/tag8.xml"/><Relationship Id="rId6" Type="http://schemas.openxmlformats.org/officeDocument/2006/relationships/image" Target="../media/image20.png"/><Relationship Id="rId11" Type="http://schemas.openxmlformats.org/officeDocument/2006/relationships/image" Target="../media/image6.png"/><Relationship Id="rId5" Type="http://schemas.openxmlformats.org/officeDocument/2006/relationships/notesSlide" Target="../notesSlides/notesSlide18.xml"/><Relationship Id="rId10" Type="http://schemas.openxmlformats.org/officeDocument/2006/relationships/slide" Target="slide2.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20.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slide" Target="slide16.xml"/><Relationship Id="rId5" Type="http://schemas.openxmlformats.org/officeDocument/2006/relationships/hyperlink" Target="https://qualifications.pearson.com/en/qualifications/edexcel-gcses/computer-science-2020.coursematerials.html#filterQuery=Pearson-UK:Category%2FTeaching-and-learning-materials" TargetMode="External"/><Relationship Id="rId10" Type="http://schemas.openxmlformats.org/officeDocument/2006/relationships/image" Target="../media/image6.png"/><Relationship Id="rId4" Type="http://schemas.openxmlformats.org/officeDocument/2006/relationships/notesSlide" Target="../notesSlides/notesSlide19.xml"/><Relationship Id="rId9"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2.xml"/><Relationship Id="rId18" Type="http://schemas.openxmlformats.org/officeDocument/2006/relationships/slide" Target="slide20.xml"/><Relationship Id="rId3" Type="http://schemas.openxmlformats.org/officeDocument/2006/relationships/audio" Target="../media/media1.mp3"/><Relationship Id="rId7" Type="http://schemas.openxmlformats.org/officeDocument/2006/relationships/image" Target="../media/image4.jpeg"/><Relationship Id="rId12" Type="http://schemas.openxmlformats.org/officeDocument/2006/relationships/slide" Target="slide10.xml"/><Relationship Id="rId17" Type="http://schemas.openxmlformats.org/officeDocument/2006/relationships/slide" Target="slide19.xml"/><Relationship Id="rId2" Type="http://schemas.microsoft.com/office/2007/relationships/media" Target="../media/media1.mp3"/><Relationship Id="rId16" Type="http://schemas.openxmlformats.org/officeDocument/2006/relationships/slide" Target="slide17.xml"/><Relationship Id="rId20" Type="http://schemas.openxmlformats.org/officeDocument/2006/relationships/image" Target="../media/image5.png"/><Relationship Id="rId1" Type="http://schemas.openxmlformats.org/officeDocument/2006/relationships/tags" Target="../tags/tag1.xml"/><Relationship Id="rId6" Type="http://schemas.openxmlformats.org/officeDocument/2006/relationships/image" Target="../media/image3.jpeg"/><Relationship Id="rId11" Type="http://schemas.openxmlformats.org/officeDocument/2006/relationships/slide" Target="slide8.xml"/><Relationship Id="rId5" Type="http://schemas.openxmlformats.org/officeDocument/2006/relationships/notesSlide" Target="../notesSlides/notesSlide2.xml"/><Relationship Id="rId15" Type="http://schemas.openxmlformats.org/officeDocument/2006/relationships/slide" Target="slide16.xml"/><Relationship Id="rId10" Type="http://schemas.openxmlformats.org/officeDocument/2006/relationships/slide" Target="slide6.xml"/><Relationship Id="rId19" Type="http://schemas.openxmlformats.org/officeDocument/2006/relationships/slide" Target="slide21.xml"/><Relationship Id="rId4" Type="http://schemas.openxmlformats.org/officeDocument/2006/relationships/slideLayout" Target="../slideLayouts/slideLayout4.xml"/><Relationship Id="rId9" Type="http://schemas.openxmlformats.org/officeDocument/2006/relationships/slide" Target="slide5.xml"/><Relationship Id="rId14" Type="http://schemas.openxmlformats.org/officeDocument/2006/relationships/slide" Target="slide14.xml"/></Relationships>
</file>

<file path=ppt/slides/_rels/slide2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slide" Target="slide16.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slide" Target="slide19.xml"/><Relationship Id="rId11" Type="http://schemas.openxmlformats.org/officeDocument/2006/relationships/image" Target="../media/image6.png"/><Relationship Id="rId5" Type="http://schemas.openxmlformats.org/officeDocument/2006/relationships/hyperlink" Target="https://qualifications.pearson.com/content/dam/pdf/GCSE/Computer%20Science/2020/teaching-and-learning-materials/computer_science_paper_2_sams_training_&amp;_assessment_teacher_pack.zip" TargetMode="External"/><Relationship Id="rId10" Type="http://schemas.openxmlformats.org/officeDocument/2006/relationships/slide" Target="slide2.xml"/><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hyperlink" Target="https://qualifications.pearson.com/content/dam/pdf/GCSE/Computer%20Science/2020/teaching-and-learning-materials/gcse-computer-science-subject-guide.pdf"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media21.mp3"/><Relationship Id="rId7" Type="http://schemas.openxmlformats.org/officeDocument/2006/relationships/image" Target="../media/image23.png"/><Relationship Id="rId12" Type="http://schemas.openxmlformats.org/officeDocument/2006/relationships/image" Target="../media/image6.png"/><Relationship Id="rId2" Type="http://schemas.microsoft.com/office/2007/relationships/media" Target="../media/media21.mp3"/><Relationship Id="rId1" Type="http://schemas.openxmlformats.org/officeDocument/2006/relationships/tags" Target="../tags/tag9.xml"/><Relationship Id="rId6" Type="http://schemas.openxmlformats.org/officeDocument/2006/relationships/image" Target="../media/image22.png"/><Relationship Id="rId11" Type="http://schemas.openxmlformats.org/officeDocument/2006/relationships/slide" Target="slide2.xml"/><Relationship Id="rId5" Type="http://schemas.openxmlformats.org/officeDocument/2006/relationships/notesSlide" Target="../notesSlides/notesSlide2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slide" Target="slide10.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hyperlink" Target="https://qualifications.pearson.com/content/dam/pdf/GCSE/Computer%20Science/2020/specification-and-sample-assessments/GCSE_L1_L2_Computer_Science_2020_Specification.pdf"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media3.mp3"/><Relationship Id="rId7" Type="http://schemas.openxmlformats.org/officeDocument/2006/relationships/image" Target="../media/image8.png"/><Relationship Id="rId12" Type="http://schemas.openxmlformats.org/officeDocument/2006/relationships/image" Target="../media/image6.png"/><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slide" Target="slide2.xml"/><Relationship Id="rId5" Type="http://schemas.openxmlformats.org/officeDocument/2006/relationships/notesSlide" Target="../notesSlides/notesSlide4.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slide" Target="slide17.xml"/></Relationships>
</file>

<file path=ppt/slides/_rels/slide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2.xml"/><Relationship Id="rId7" Type="http://schemas.openxmlformats.org/officeDocument/2006/relationships/slide" Target="slide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16.xml"/><Relationship Id="rId11" Type="http://schemas.openxmlformats.org/officeDocument/2006/relationships/image" Target="../media/image6.png"/><Relationship Id="rId5" Type="http://schemas.openxmlformats.org/officeDocument/2006/relationships/hyperlink" Target="https://qualifications.pearson.com/content/dam/pdf/GCSE/Computer%20Science/2020/specification-and-sample-assessments/S70460A_GCSE_Computer_Science_1CP2_02_Resource_Booklet-Jan-2021%201st%20proof.pdf" TargetMode="External"/><Relationship Id="rId10" Type="http://schemas.openxmlformats.org/officeDocument/2006/relationships/slide" Target="slide2.xml"/><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hyperlink" Target="https://qualifications.pearson.com/content/dam/pdf/GCSE/Computer%20Science/2020/teaching-and-learning-materials/GCSE(9-1)_Computer_Science_Getting_Started_Guide_2020.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21.xml"/><Relationship Id="rId3" Type="http://schemas.openxmlformats.org/officeDocument/2006/relationships/audio" Target="../media/media6.mp3"/><Relationship Id="rId7" Type="http://schemas.openxmlformats.org/officeDocument/2006/relationships/image" Target="../media/image10.png"/><Relationship Id="rId12" Type="http://schemas.openxmlformats.org/officeDocument/2006/relationships/slide" Target="slide14.xml"/><Relationship Id="rId2" Type="http://schemas.microsoft.com/office/2007/relationships/media" Target="../media/media6.mp3"/><Relationship Id="rId16" Type="http://schemas.openxmlformats.org/officeDocument/2006/relationships/image" Target="../media/image6.png"/><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slide" Target="slide12.xml"/><Relationship Id="rId5" Type="http://schemas.openxmlformats.org/officeDocument/2006/relationships/notesSlide" Target="../notesSlides/notesSlide7.xml"/><Relationship Id="rId15" Type="http://schemas.openxmlformats.org/officeDocument/2006/relationships/slide" Target="slide2.xml"/><Relationship Id="rId10" Type="http://schemas.openxmlformats.org/officeDocument/2006/relationships/slide" Target="slide8.xml"/><Relationship Id="rId4" Type="http://schemas.openxmlformats.org/officeDocument/2006/relationships/slideLayout" Target="../slideLayouts/slideLayout2.xml"/><Relationship Id="rId9" Type="http://schemas.openxmlformats.org/officeDocument/2006/relationships/slide" Target="slide3.xml"/><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hyperlink" Target="https://qualifications.pearson.com/content/dam/pdf/GCSE/Computer%20Science/2020/teaching-and-learning-materials/7.%20GCSE%20Computer%20Science%20-%20Good%20Programming%20Practice%20Guide%20final_.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6.png"/><Relationship Id="rId3" Type="http://schemas.openxmlformats.org/officeDocument/2006/relationships/audio" Target="../media/media8.mp3"/><Relationship Id="rId7" Type="http://schemas.openxmlformats.org/officeDocument/2006/relationships/image" Target="../media/image12.png"/><Relationship Id="rId12" Type="http://schemas.openxmlformats.org/officeDocument/2006/relationships/slide" Target="slide2.xml"/><Relationship Id="rId2" Type="http://schemas.microsoft.com/office/2007/relationships/media" Target="../media/media8.mp3"/><Relationship Id="rId1" Type="http://schemas.openxmlformats.org/officeDocument/2006/relationships/tags" Target="../tags/tag4.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notesSlide" Target="../notesSlides/notesSlide9.xml"/><Relationship Id="rId10" Type="http://schemas.openxmlformats.org/officeDocument/2006/relationships/slide" Target="slide5.xml"/><Relationship Id="rId4" Type="http://schemas.openxmlformats.org/officeDocument/2006/relationships/slideLayout" Target="../slideLayouts/slideLayout2.xml"/><Relationship Id="rId9" Type="http://schemas.openxmlformats.org/officeDocument/2006/relationships/slide" Target="slid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6270" y="270598"/>
            <a:ext cx="7392114" cy="1790700"/>
          </a:xfrm>
        </p:spPr>
        <p:txBody>
          <a:bodyPr>
            <a:normAutofit fontScale="90000"/>
          </a:bodyPr>
          <a:lstStyle/>
          <a:p>
            <a:pPr algn="l"/>
            <a:r>
              <a:rPr lang="en-US" sz="3600" dirty="0">
                <a:solidFill>
                  <a:schemeClr val="accent2"/>
                </a:solidFill>
              </a:rPr>
              <a:t>Pearson Edexcel</a:t>
            </a:r>
            <a:br>
              <a:rPr lang="en-US" sz="3600" dirty="0">
                <a:solidFill>
                  <a:schemeClr val="accent2"/>
                </a:solidFill>
              </a:rPr>
            </a:br>
            <a:r>
              <a:rPr lang="en-US" sz="3600" dirty="0">
                <a:solidFill>
                  <a:schemeClr val="accent2"/>
                </a:solidFill>
              </a:rPr>
              <a:t>GCSE (9-1)</a:t>
            </a:r>
            <a:br>
              <a:rPr lang="en-US" sz="3600" dirty="0">
                <a:solidFill>
                  <a:schemeClr val="accent2"/>
                </a:solidFill>
              </a:rPr>
            </a:br>
            <a:r>
              <a:rPr lang="en-US" sz="3600" dirty="0">
                <a:solidFill>
                  <a:schemeClr val="accent2"/>
                </a:solidFill>
              </a:rPr>
              <a:t>Computer Science 2020</a:t>
            </a:r>
            <a:br>
              <a:rPr lang="en-US" sz="3600" dirty="0">
                <a:solidFill>
                  <a:schemeClr val="accent2"/>
                </a:solidFill>
              </a:rPr>
            </a:br>
            <a:r>
              <a:rPr lang="en-US" sz="3600" dirty="0">
                <a:solidFill>
                  <a:schemeClr val="accent2"/>
                </a:solidFill>
              </a:rPr>
              <a:t>Guide to Supporting Documents and Delivery Materials (duration 15’30”) </a:t>
            </a:r>
          </a:p>
        </p:txBody>
      </p:sp>
      <p:pic>
        <p:nvPicPr>
          <p:cNvPr id="4" name="Picture 3" descr="A picture containing drawing&#10;&#10;Description automatically generated">
            <a:extLst>
              <a:ext uri="{FF2B5EF4-FFF2-40B4-BE49-F238E27FC236}">
                <a16:creationId xmlns:a16="http://schemas.microsoft.com/office/drawing/2014/main" id="{488E29B9-1B79-6A4E-8544-7A2BAFF9B952}"/>
              </a:ext>
            </a:extLst>
          </p:cNvPr>
          <p:cNvPicPr>
            <a:picLocks noChangeAspect="1"/>
          </p:cNvPicPr>
          <p:nvPr/>
        </p:nvPicPr>
        <p:blipFill>
          <a:blip r:embed="rId3" cstate="print"/>
          <a:stretch>
            <a:fillRect/>
          </a:stretch>
        </p:blipFill>
        <p:spPr>
          <a:xfrm>
            <a:off x="7231380" y="184047"/>
            <a:ext cx="1790748" cy="820628"/>
          </a:xfrm>
          <a:prstGeom prst="rect">
            <a:avLst/>
          </a:prstGeom>
        </p:spPr>
      </p:pic>
      <p:pic>
        <p:nvPicPr>
          <p:cNvPr id="6" name="Picture 5" descr="A circuit board&#10;&#10;Description automatically generated">
            <a:extLst>
              <a:ext uri="{FF2B5EF4-FFF2-40B4-BE49-F238E27FC236}">
                <a16:creationId xmlns:a16="http://schemas.microsoft.com/office/drawing/2014/main" id="{D655FDB8-DB5D-1942-A15E-DFD58515B344}"/>
              </a:ext>
            </a:extLst>
          </p:cNvPr>
          <p:cNvPicPr>
            <a:picLocks noChangeAspect="1"/>
          </p:cNvPicPr>
          <p:nvPr/>
        </p:nvPicPr>
        <p:blipFill>
          <a:blip r:embed="rId4" cstate="print"/>
          <a:stretch>
            <a:fillRect/>
          </a:stretch>
        </p:blipFill>
        <p:spPr>
          <a:xfrm>
            <a:off x="0" y="2530930"/>
            <a:ext cx="9144000" cy="2612571"/>
          </a:xfrm>
          <a:prstGeom prst="rect">
            <a:avLst/>
          </a:prstGeom>
        </p:spPr>
      </p:pic>
      <p:sp>
        <p:nvSpPr>
          <p:cNvPr id="7" name="Google Shape;261;p36">
            <a:extLst>
              <a:ext uri="{FF2B5EF4-FFF2-40B4-BE49-F238E27FC236}">
                <a16:creationId xmlns:a16="http://schemas.microsoft.com/office/drawing/2014/main" id="{93C3818A-D63B-F647-B8AE-A339D48AF4E5}"/>
              </a:ext>
            </a:extLst>
          </p:cNvPr>
          <p:cNvSpPr txBox="1"/>
          <p:nvPr/>
        </p:nvSpPr>
        <p:spPr>
          <a:xfrm rot="16200000">
            <a:off x="8173475" y="1941492"/>
            <a:ext cx="1697308" cy="146221"/>
          </a:xfrm>
          <a:prstGeom prst="rect">
            <a:avLst/>
          </a:prstGeom>
          <a:noFill/>
          <a:ln>
            <a:noFill/>
          </a:ln>
        </p:spPr>
        <p:txBody>
          <a:bodyPr spcFirstLastPara="1" wrap="square" lIns="0" tIns="0" rIns="0" bIns="0" anchor="t" anchorCtr="0">
            <a:noAutofit/>
          </a:bodyPr>
          <a:lstStyle/>
          <a:p>
            <a:pPr lvl="0">
              <a:lnSpc>
                <a:spcPct val="128571"/>
              </a:lnSpc>
            </a:pPr>
            <a:r>
              <a:rPr lang="en-GB" sz="700" dirty="0">
                <a:solidFill>
                  <a:schemeClr val="tx1">
                    <a:lumMod val="65000"/>
                    <a:lumOff val="35000"/>
                  </a:schemeClr>
                </a:solidFill>
                <a:ea typeface="Arial"/>
                <a:cs typeface="Arial"/>
                <a:sym typeface="Arial"/>
              </a:rPr>
              <a:t>A1356  ©Valery Brozhinsky/Shutterstock</a:t>
            </a:r>
          </a:p>
        </p:txBody>
      </p:sp>
      <p:sp>
        <p:nvSpPr>
          <p:cNvPr id="3" name="Subtitle 2"/>
          <p:cNvSpPr>
            <a:spLocks noGrp="1"/>
          </p:cNvSpPr>
          <p:nvPr>
            <p:ph type="subTitle" idx="1"/>
          </p:nvPr>
        </p:nvSpPr>
        <p:spPr>
          <a:xfrm>
            <a:off x="636270" y="2499742"/>
            <a:ext cx="2049780" cy="308372"/>
          </a:xfrm>
        </p:spPr>
        <p:txBody>
          <a:bodyPr lIns="0" rIns="0">
            <a:normAutofit fontScale="92500" lnSpcReduction="10000"/>
          </a:bodyPr>
          <a:lstStyle/>
          <a:p>
            <a:pPr algn="l"/>
            <a:r>
              <a:rPr lang="en-US" dirty="0"/>
              <a:t>March 2021</a:t>
            </a:r>
          </a:p>
        </p:txBody>
      </p:sp>
    </p:spTree>
    <p:extLst>
      <p:ext uri="{BB962C8B-B14F-4D97-AF65-F5344CB8AC3E}">
        <p14:creationId xmlns:p14="http://schemas.microsoft.com/office/powerpoint/2010/main" val="1850358863"/>
      </p:ext>
    </p:extLst>
  </p:cSld>
  <p:clrMapOvr>
    <a:masterClrMapping/>
  </p:clrMapOvr>
  <mc:AlternateContent xmlns:mc="http://schemas.openxmlformats.org/markup-compatibility/2006" xmlns:p14="http://schemas.microsoft.com/office/powerpoint/2010/main">
    <mc:Choice Requires="p14">
      <p:transition spd="slow" p14:dur="2000" advClick="0" advTm="3036"/>
    </mc:Choice>
    <mc:Fallback xmlns="">
      <p:transition spd="slow" advClick="0" advTm="303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GCSE Computer Science 2020 – </a:t>
            </a:r>
            <a:br>
              <a:rPr lang="en-GB" dirty="0"/>
            </a:br>
            <a:r>
              <a:rPr lang="en-GB" dirty="0"/>
              <a:t>What’s changed and why</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a brief outline of changes made to the Computer Science GCSE in line with Ofqual’s requirements</a:t>
            </a:r>
          </a:p>
          <a:p>
            <a:pPr indent="0">
              <a:buNone/>
            </a:pPr>
            <a:r>
              <a:rPr lang="en-GB" sz="1800" b="1" dirty="0"/>
              <a:t>Audience</a:t>
            </a:r>
            <a:r>
              <a:rPr lang="en-GB" sz="1800" dirty="0"/>
              <a:t> – HODs and experienced teachers who have previously delivered Pearson Computer Science</a:t>
            </a:r>
          </a:p>
          <a:p>
            <a:pPr indent="0">
              <a:buNone/>
            </a:pPr>
            <a:r>
              <a:rPr lang="en-GB" sz="1800" b="1" dirty="0"/>
              <a:t>Usage</a:t>
            </a:r>
            <a:r>
              <a:rPr lang="en-GB" sz="1800" dirty="0"/>
              <a:t> - when planning delivery of a new Computer Science course</a:t>
            </a:r>
          </a:p>
          <a:p>
            <a:pPr indent="0">
              <a:buNone/>
            </a:pPr>
            <a:r>
              <a:rPr lang="en-GB" sz="1800" dirty="0"/>
              <a:t>The Progression Guide can be found </a:t>
            </a:r>
            <a:r>
              <a:rPr lang="en-GB" sz="1800" dirty="0">
                <a:solidFill>
                  <a:srgbClr val="002060"/>
                </a:solidFill>
                <a:hlinkClick r:id="rId5"/>
              </a:rPr>
              <a:t>here</a:t>
            </a:r>
            <a:endParaRPr lang="en-GB" sz="1800" dirty="0">
              <a:solidFill>
                <a:srgbClr val="002060"/>
              </a:solidFill>
            </a:endParaRPr>
          </a:p>
          <a:p>
            <a:pPr indent="0">
              <a:buNone/>
            </a:pPr>
            <a:endParaRPr lang="en-GB" sz="1800" dirty="0"/>
          </a:p>
        </p:txBody>
      </p:sp>
      <p:pic>
        <p:nvPicPr>
          <p:cNvPr id="2" name="slide10">
            <a:hlinkClick r:id="" action="ppaction://media"/>
            <a:extLst>
              <a:ext uri="{FF2B5EF4-FFF2-40B4-BE49-F238E27FC236}">
                <a16:creationId xmlns:a16="http://schemas.microsoft.com/office/drawing/2014/main" id="{F71AF20F-B7D0-451C-A552-35211C0467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4586" y="127994"/>
            <a:ext cx="609600" cy="609600"/>
          </a:xfrm>
          <a:prstGeom prst="rect">
            <a:avLst/>
          </a:prstGeom>
        </p:spPr>
      </p:pic>
      <p:pic>
        <p:nvPicPr>
          <p:cNvPr id="6" name="Picture 5" descr="Shape&#10;&#10;Description automatically generated with low confidence">
            <a:hlinkClick r:id="rId7" action="ppaction://hlinksldjump"/>
            <a:extLst>
              <a:ext uri="{FF2B5EF4-FFF2-40B4-BE49-F238E27FC236}">
                <a16:creationId xmlns:a16="http://schemas.microsoft.com/office/drawing/2014/main" id="{4FFC4BB2-0776-4321-A3BD-456D61E05E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301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0006"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rome_9i34mPeFUP.png"/>
          <p:cNvPicPr>
            <a:picLocks noChangeAspect="1"/>
          </p:cNvPicPr>
          <p:nvPr/>
        </p:nvPicPr>
        <p:blipFill>
          <a:blip r:embed="rId6" cstate="print"/>
          <a:srcRect b="48994"/>
          <a:stretch>
            <a:fillRect/>
          </a:stretch>
        </p:blipFill>
        <p:spPr>
          <a:xfrm>
            <a:off x="323528" y="141480"/>
            <a:ext cx="7847015" cy="2322258"/>
          </a:xfrm>
          <a:prstGeom prst="rect">
            <a:avLst/>
          </a:prstGeom>
        </p:spPr>
      </p:pic>
      <p:pic>
        <p:nvPicPr>
          <p:cNvPr id="7" name="Picture 6" descr="chrome_sIEwrDsDR1.png"/>
          <p:cNvPicPr>
            <a:picLocks noChangeAspect="1"/>
          </p:cNvPicPr>
          <p:nvPr/>
        </p:nvPicPr>
        <p:blipFill>
          <a:blip r:embed="rId7" cstate="print"/>
          <a:stretch>
            <a:fillRect/>
          </a:stretch>
        </p:blipFill>
        <p:spPr>
          <a:xfrm>
            <a:off x="2771800" y="2463738"/>
            <a:ext cx="6230220" cy="2429214"/>
          </a:xfrm>
          <a:prstGeom prst="rect">
            <a:avLst/>
          </a:prstGeom>
        </p:spPr>
      </p:pic>
      <p:sp>
        <p:nvSpPr>
          <p:cNvPr id="4" name="TextBox 3"/>
          <p:cNvSpPr txBox="1"/>
          <p:nvPr/>
        </p:nvSpPr>
        <p:spPr>
          <a:xfrm>
            <a:off x="323528" y="2859782"/>
            <a:ext cx="5040560" cy="923330"/>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8" action="ppaction://hlinksldjump"/>
              </a:rPr>
              <a:t>Getting started</a:t>
            </a:r>
            <a:endParaRPr lang="en-GB" dirty="0"/>
          </a:p>
          <a:p>
            <a:r>
              <a:rPr lang="en-GB" dirty="0">
                <a:hlinkClick r:id="rId9" action="ppaction://hlinksldjump"/>
              </a:rPr>
              <a:t>The full course specification</a:t>
            </a:r>
            <a:endParaRPr lang="en-GB" dirty="0"/>
          </a:p>
        </p:txBody>
      </p:sp>
      <p:pic>
        <p:nvPicPr>
          <p:cNvPr id="2" name="slide11">
            <a:hlinkClick r:id="" action="ppaction://media"/>
            <a:extLst>
              <a:ext uri="{FF2B5EF4-FFF2-40B4-BE49-F238E27FC236}">
                <a16:creationId xmlns:a16="http://schemas.microsoft.com/office/drawing/2014/main" id="{EC02A92C-3678-4DCF-AC7C-F2FF52ED919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81481" y="226332"/>
            <a:ext cx="609600" cy="609600"/>
          </a:xfrm>
          <a:prstGeom prst="rect">
            <a:avLst/>
          </a:prstGeom>
        </p:spPr>
      </p:pic>
      <p:pic>
        <p:nvPicPr>
          <p:cNvPr id="6" name="Picture 5" descr="Shape&#10;&#10;Description automatically generated with low confidence">
            <a:hlinkClick r:id="rId11" action="ppaction://hlinksldjump"/>
            <a:extLst>
              <a:ext uri="{FF2B5EF4-FFF2-40B4-BE49-F238E27FC236}">
                <a16:creationId xmlns:a16="http://schemas.microsoft.com/office/drawing/2014/main" id="{5F12B6DA-C0EC-4DA5-9F06-172970EC76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642"/>
    </mc:Choice>
    <mc:Fallback xmlns="">
      <p:transition spd="slow" advTm="2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4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remove" display="0">
                  <p:stCondLst>
                    <p:cond delay="indefinite"/>
                  </p:stCondLst>
                  <p:endCondLst>
                    <p:cond evt="onStopAudio" delay="0">
                      <p:tgtEl>
                        <p:sldTgt/>
                      </p:tgtEl>
                    </p:cond>
                  </p:endCondLst>
                </p:cTn>
                <p:tgtEl>
                  <p:spTgt spid="2"/>
                </p:tgtEl>
              </p:cMediaNode>
            </p:audio>
          </p:childTnLst>
        </p:cTn>
      </p:par>
    </p:tnLst>
    <p:bldLst>
      <p:bldP spid="4" grpId="0" animBg="1"/>
    </p:bldLst>
  </p:timing>
  <p:extLst>
    <p:ext uri="{E180D4A7-C9FB-4DFB-919C-405C955672EB}">
      <p14:showEvtLst xmlns:p14="http://schemas.microsoft.com/office/powerpoint/2010/main">
        <p14:playEvt time="0" objId="2"/>
        <p14:stopEvt time="28572"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Progression Guide</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how the Pearson GCSE Computer Science course ties into progression to Level 3 qualifications</a:t>
            </a:r>
          </a:p>
          <a:p>
            <a:pPr indent="0">
              <a:buNone/>
            </a:pPr>
            <a:r>
              <a:rPr lang="en-GB" sz="1800" b="1" dirty="0"/>
              <a:t>Audience</a:t>
            </a:r>
            <a:r>
              <a:rPr lang="en-GB" sz="1800" dirty="0"/>
              <a:t> – HODs within schools with 6</a:t>
            </a:r>
            <a:r>
              <a:rPr lang="en-GB" sz="1800" baseline="30000" dirty="0"/>
              <a:t>th</a:t>
            </a:r>
            <a:r>
              <a:rPr lang="en-GB" sz="1800" dirty="0"/>
              <a:t> Form students.  NQTs.</a:t>
            </a:r>
          </a:p>
          <a:p>
            <a:pPr indent="0">
              <a:buNone/>
            </a:pPr>
            <a:r>
              <a:rPr lang="en-GB" sz="1800" b="1" dirty="0"/>
              <a:t>Usage</a:t>
            </a:r>
            <a:r>
              <a:rPr lang="en-GB" sz="1800" dirty="0"/>
              <a:t> - when advising students on 6</a:t>
            </a:r>
            <a:r>
              <a:rPr lang="en-GB" sz="1800" baseline="30000" dirty="0"/>
              <a:t>th</a:t>
            </a:r>
            <a:r>
              <a:rPr lang="en-GB" sz="1800" dirty="0"/>
              <a:t> form options or when choosing level 3 qualification options</a:t>
            </a:r>
          </a:p>
          <a:p>
            <a:pPr indent="0">
              <a:buNone/>
            </a:pPr>
            <a:r>
              <a:rPr lang="en-GB" sz="1800" dirty="0"/>
              <a:t>The Progression Guide can be found </a:t>
            </a:r>
            <a:r>
              <a:rPr lang="en-GB" sz="1800" dirty="0">
                <a:solidFill>
                  <a:srgbClr val="002060"/>
                </a:solidFill>
                <a:hlinkClick r:id="rId5"/>
              </a:rPr>
              <a:t>here</a:t>
            </a:r>
            <a:endParaRPr lang="en-GB" sz="1800" dirty="0">
              <a:solidFill>
                <a:srgbClr val="002060"/>
              </a:solidFill>
            </a:endParaRPr>
          </a:p>
          <a:p>
            <a:pPr indent="0">
              <a:buNone/>
            </a:pPr>
            <a:endParaRPr lang="en-GB" sz="1800" dirty="0"/>
          </a:p>
        </p:txBody>
      </p:sp>
      <p:pic>
        <p:nvPicPr>
          <p:cNvPr id="2" name="slide12">
            <a:hlinkClick r:id="" action="ppaction://media"/>
            <a:extLst>
              <a:ext uri="{FF2B5EF4-FFF2-40B4-BE49-F238E27FC236}">
                <a16:creationId xmlns:a16="http://schemas.microsoft.com/office/drawing/2014/main" id="{5451B987-3DE0-4F37-B15F-97424317DD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8649" y="140847"/>
            <a:ext cx="609600" cy="609600"/>
          </a:xfrm>
          <a:prstGeom prst="rect">
            <a:avLst/>
          </a:prstGeom>
        </p:spPr>
      </p:pic>
      <p:pic>
        <p:nvPicPr>
          <p:cNvPr id="6" name="Picture 5" descr="Shape&#10;&#10;Description automatically generated with low confidence">
            <a:hlinkClick r:id="rId7" action="ppaction://hlinksldjump"/>
            <a:extLst>
              <a:ext uri="{FF2B5EF4-FFF2-40B4-BE49-F238E27FC236}">
                <a16:creationId xmlns:a16="http://schemas.microsoft.com/office/drawing/2014/main" id="{E8887AF6-7F49-480F-BACF-B361D562AB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486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8136"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rome_wYOyutniBO.png"/>
          <p:cNvPicPr>
            <a:picLocks noChangeAspect="1"/>
          </p:cNvPicPr>
          <p:nvPr/>
        </p:nvPicPr>
        <p:blipFill>
          <a:blip r:embed="rId6" cstate="print"/>
          <a:stretch>
            <a:fillRect/>
          </a:stretch>
        </p:blipFill>
        <p:spPr>
          <a:xfrm>
            <a:off x="395536" y="267494"/>
            <a:ext cx="6268325" cy="1962424"/>
          </a:xfrm>
          <a:prstGeom prst="rect">
            <a:avLst/>
          </a:prstGeom>
          <a:solidFill>
            <a:schemeClr val="bg1"/>
          </a:solidFill>
          <a:ln>
            <a:solidFill>
              <a:schemeClr val="accent1"/>
            </a:solidFill>
          </a:ln>
        </p:spPr>
      </p:pic>
      <p:pic>
        <p:nvPicPr>
          <p:cNvPr id="8" name="Picture 7" descr="chrome_dna0RpGLIO.png"/>
          <p:cNvPicPr>
            <a:picLocks noChangeAspect="1"/>
          </p:cNvPicPr>
          <p:nvPr/>
        </p:nvPicPr>
        <p:blipFill>
          <a:blip r:embed="rId7" cstate="print"/>
          <a:stretch>
            <a:fillRect/>
          </a:stretch>
        </p:blipFill>
        <p:spPr>
          <a:xfrm>
            <a:off x="2699792" y="1563638"/>
            <a:ext cx="6249273" cy="3124636"/>
          </a:xfrm>
          <a:prstGeom prst="rect">
            <a:avLst/>
          </a:prstGeom>
          <a:solidFill>
            <a:schemeClr val="bg1"/>
          </a:solidFill>
          <a:ln>
            <a:solidFill>
              <a:schemeClr val="accent1"/>
            </a:solidFill>
          </a:ln>
        </p:spPr>
      </p:pic>
      <p:sp>
        <p:nvSpPr>
          <p:cNvPr id="2" name="TextBox 1">
            <a:extLst>
              <a:ext uri="{FF2B5EF4-FFF2-40B4-BE49-F238E27FC236}">
                <a16:creationId xmlns:a16="http://schemas.microsoft.com/office/drawing/2014/main" id="{10E61750-9292-4F91-8145-68A4FCAF142C}"/>
              </a:ext>
            </a:extLst>
          </p:cNvPr>
          <p:cNvSpPr txBox="1"/>
          <p:nvPr/>
        </p:nvSpPr>
        <p:spPr>
          <a:xfrm>
            <a:off x="6763851" y="454027"/>
            <a:ext cx="2185214" cy="646331"/>
          </a:xfrm>
          <a:prstGeom prst="rect">
            <a:avLst/>
          </a:prstGeom>
          <a:noFill/>
        </p:spPr>
        <p:txBody>
          <a:bodyPr wrap="none" rtlCol="0">
            <a:spAutoFit/>
          </a:bodyPr>
          <a:lstStyle/>
          <a:p>
            <a:r>
              <a:rPr lang="en-GB" dirty="0"/>
              <a:t>Page extracts from </a:t>
            </a:r>
            <a:br>
              <a:rPr lang="en-GB" dirty="0"/>
            </a:br>
            <a:r>
              <a:rPr lang="en-GB" dirty="0"/>
              <a:t>Progression Guide</a:t>
            </a:r>
          </a:p>
        </p:txBody>
      </p:sp>
      <p:pic>
        <p:nvPicPr>
          <p:cNvPr id="3" name="slide13">
            <a:hlinkClick r:id="" action="ppaction://media"/>
            <a:extLst>
              <a:ext uri="{FF2B5EF4-FFF2-40B4-BE49-F238E27FC236}">
                <a16:creationId xmlns:a16="http://schemas.microsoft.com/office/drawing/2014/main" id="{BD4C0EE4-F6B0-4054-9185-92D5FC9A6A2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23957" y="127878"/>
            <a:ext cx="609600" cy="609600"/>
          </a:xfrm>
          <a:prstGeom prst="rect">
            <a:avLst/>
          </a:prstGeom>
        </p:spPr>
      </p:pic>
      <p:pic>
        <p:nvPicPr>
          <p:cNvPr id="7" name="Picture 6" descr="Shape&#10;&#10;Description automatically generated with low confidence">
            <a:hlinkClick r:id="rId9" action="ppaction://hlinksldjump"/>
            <a:extLst>
              <a:ext uri="{FF2B5EF4-FFF2-40B4-BE49-F238E27FC236}">
                <a16:creationId xmlns:a16="http://schemas.microsoft.com/office/drawing/2014/main" id="{148DFA7C-0ACD-48A7-B22F-0342BAE484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716"/>
    </mc:Choice>
    <mc:Fallback xmlns="">
      <p:transition spd="slow" advTm="407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remove"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251" objId="3"/>
        <p14:stopEvt time="39433"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Mapping Documents</a:t>
            </a:r>
          </a:p>
        </p:txBody>
      </p:sp>
      <p:sp>
        <p:nvSpPr>
          <p:cNvPr id="5" name="Content Placeholder 4"/>
          <p:cNvSpPr>
            <a:spLocks noGrp="1"/>
          </p:cNvSpPr>
          <p:nvPr>
            <p:ph idx="1"/>
          </p:nvPr>
        </p:nvSpPr>
        <p:spPr>
          <a:xfrm>
            <a:off x="285750" y="987574"/>
            <a:ext cx="8526476" cy="3510610"/>
          </a:xfrm>
        </p:spPr>
        <p:txBody>
          <a:bodyPr>
            <a:normAutofit/>
          </a:bodyPr>
          <a:lstStyle/>
          <a:p>
            <a:pPr indent="0">
              <a:buNone/>
            </a:pPr>
            <a:r>
              <a:rPr lang="en-GB" sz="1800" b="1" dirty="0"/>
              <a:t>Summary</a:t>
            </a:r>
            <a:r>
              <a:rPr lang="en-GB" sz="1800" dirty="0"/>
              <a:t> – Each document compares the new Pearson Computer Science GCSE with the respective exam board’s 2016 Computer Science GCSE specification</a:t>
            </a:r>
          </a:p>
          <a:p>
            <a:pPr indent="0">
              <a:buNone/>
            </a:pPr>
            <a:r>
              <a:rPr lang="en-GB" sz="1800" b="1" dirty="0"/>
              <a:t>Audience</a:t>
            </a:r>
            <a:r>
              <a:rPr lang="en-GB" sz="1800" dirty="0"/>
              <a:t> – HODs who are planning on moving from a different exam board to Pearson’s new specification</a:t>
            </a:r>
          </a:p>
          <a:p>
            <a:pPr indent="0">
              <a:buNone/>
            </a:pPr>
            <a:r>
              <a:rPr lang="en-GB" sz="1800" b="1" dirty="0"/>
              <a:t>Usage</a:t>
            </a:r>
            <a:r>
              <a:rPr lang="en-GB" sz="1800" dirty="0"/>
              <a:t> – When comparing a 2016 specification GCSE with the new 2020 specification, these documents help understand the overlap and difference in content and assessment.</a:t>
            </a:r>
          </a:p>
          <a:p>
            <a:pPr indent="0">
              <a:buNone/>
            </a:pPr>
            <a:r>
              <a:rPr lang="en-GB" sz="1800" dirty="0"/>
              <a:t>The Mapping documents for each exam board can be found below</a:t>
            </a:r>
          </a:p>
          <a:p>
            <a:pPr indent="0">
              <a:buNone/>
            </a:pPr>
            <a:r>
              <a:rPr lang="en-GB" sz="1800" dirty="0">
                <a:solidFill>
                  <a:srgbClr val="002060"/>
                </a:solidFill>
              </a:rPr>
              <a:t>	</a:t>
            </a:r>
            <a:r>
              <a:rPr lang="en-GB" sz="1800" dirty="0">
                <a:solidFill>
                  <a:srgbClr val="002060"/>
                </a:solidFill>
                <a:hlinkClick r:id="rId5"/>
              </a:rPr>
              <a:t>Pearson</a:t>
            </a:r>
            <a:r>
              <a:rPr lang="en-GB" sz="1800" dirty="0">
                <a:solidFill>
                  <a:srgbClr val="002060"/>
                </a:solidFill>
              </a:rPr>
              <a:t>		</a:t>
            </a:r>
            <a:r>
              <a:rPr lang="en-GB" sz="1800" dirty="0">
                <a:solidFill>
                  <a:srgbClr val="002060"/>
                </a:solidFill>
                <a:hlinkClick r:id="rId6"/>
              </a:rPr>
              <a:t>AQA</a:t>
            </a:r>
            <a:r>
              <a:rPr lang="en-GB" sz="1800" dirty="0">
                <a:solidFill>
                  <a:srgbClr val="002060"/>
                </a:solidFill>
              </a:rPr>
              <a:t>		</a:t>
            </a:r>
            <a:r>
              <a:rPr lang="en-GB" sz="1800" dirty="0">
                <a:solidFill>
                  <a:srgbClr val="002060"/>
                </a:solidFill>
                <a:hlinkClick r:id="rId7"/>
              </a:rPr>
              <a:t>OCR</a:t>
            </a:r>
            <a:r>
              <a:rPr lang="en-GB" sz="1800" dirty="0">
                <a:solidFill>
                  <a:srgbClr val="002060"/>
                </a:solidFill>
              </a:rPr>
              <a:t>		</a:t>
            </a:r>
            <a:r>
              <a:rPr lang="en-GB" sz="1800" dirty="0">
                <a:solidFill>
                  <a:srgbClr val="002060"/>
                </a:solidFill>
                <a:hlinkClick r:id="rId8"/>
              </a:rPr>
              <a:t>Edquas</a:t>
            </a:r>
            <a:endParaRPr lang="en-GB" sz="1800" dirty="0">
              <a:solidFill>
                <a:srgbClr val="002060"/>
              </a:solidFill>
            </a:endParaRPr>
          </a:p>
          <a:p>
            <a:pPr indent="0">
              <a:buNone/>
            </a:pPr>
            <a:r>
              <a:rPr lang="en-GB" sz="1800" dirty="0"/>
              <a:t>Paul Long has also created </a:t>
            </a:r>
            <a:r>
              <a:rPr lang="en-GB" sz="1800" dirty="0">
                <a:hlinkClick r:id="rId9"/>
              </a:rPr>
              <a:t>a comparison </a:t>
            </a:r>
            <a:r>
              <a:rPr lang="en-GB" sz="1800" dirty="0"/>
              <a:t>of 3 boards’ approaches to GCSE</a:t>
            </a:r>
          </a:p>
          <a:p>
            <a:pPr indent="0">
              <a:buNone/>
            </a:pPr>
            <a:endParaRPr lang="en-GB" sz="1800" dirty="0"/>
          </a:p>
        </p:txBody>
      </p:sp>
      <p:pic>
        <p:nvPicPr>
          <p:cNvPr id="2" name="slide14">
            <a:hlinkClick r:id="" action="ppaction://media"/>
            <a:extLst>
              <a:ext uri="{FF2B5EF4-FFF2-40B4-BE49-F238E27FC236}">
                <a16:creationId xmlns:a16="http://schemas.microsoft.com/office/drawing/2014/main" id="{2A7DD342-3634-4FF1-B095-5F0AC6E8AF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0392" y="161240"/>
            <a:ext cx="609600" cy="609600"/>
          </a:xfrm>
          <a:prstGeom prst="rect">
            <a:avLst/>
          </a:prstGeom>
        </p:spPr>
      </p:pic>
      <p:pic>
        <p:nvPicPr>
          <p:cNvPr id="6" name="Picture 5" descr="Shape&#10;&#10;Description automatically generated with low confidence">
            <a:hlinkClick r:id="rId11" action="ppaction://hlinksldjump"/>
            <a:extLst>
              <a:ext uri="{FF2B5EF4-FFF2-40B4-BE49-F238E27FC236}">
                <a16:creationId xmlns:a16="http://schemas.microsoft.com/office/drawing/2014/main" id="{788162D0-629E-4101-B1B7-78D57F1A9F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9632" y="4374679"/>
            <a:ext cx="680477" cy="680477"/>
          </a:xfrm>
          <a:prstGeom prst="rect">
            <a:avLst/>
          </a:prstGeom>
        </p:spPr>
      </p:pic>
    </p:spTree>
  </p:cSld>
  <p:clrMapOvr>
    <a:masterClrMapping/>
  </p:clrMapOvr>
  <p:transition advClick="0" advTm="35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4839"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rome_UWniJCnGZO.png"/>
          <p:cNvPicPr>
            <a:picLocks noChangeAspect="1"/>
          </p:cNvPicPr>
          <p:nvPr/>
        </p:nvPicPr>
        <p:blipFill>
          <a:blip r:embed="rId6" cstate="print"/>
          <a:stretch>
            <a:fillRect/>
          </a:stretch>
        </p:blipFill>
        <p:spPr>
          <a:xfrm>
            <a:off x="152627" y="123478"/>
            <a:ext cx="6363589" cy="3077005"/>
          </a:xfrm>
          <a:prstGeom prst="rect">
            <a:avLst/>
          </a:prstGeom>
          <a:solidFill>
            <a:schemeClr val="bg1"/>
          </a:solidFill>
          <a:ln>
            <a:solidFill>
              <a:schemeClr val="accent1"/>
            </a:solidFill>
          </a:ln>
        </p:spPr>
      </p:pic>
      <p:sp>
        <p:nvSpPr>
          <p:cNvPr id="4" name="TextBox 3"/>
          <p:cNvSpPr txBox="1"/>
          <p:nvPr/>
        </p:nvSpPr>
        <p:spPr>
          <a:xfrm>
            <a:off x="3923928" y="339502"/>
            <a:ext cx="5040560" cy="923330"/>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7" action="ppaction://hlinksldjump"/>
              </a:rPr>
              <a:t>Specification</a:t>
            </a:r>
            <a:endParaRPr lang="en-GB" dirty="0"/>
          </a:p>
          <a:p>
            <a:r>
              <a:rPr lang="en-GB" dirty="0">
                <a:hlinkClick r:id="rId8" action="ppaction://hlinksldjump"/>
              </a:rPr>
              <a:t>Schemes of Work</a:t>
            </a:r>
            <a:endParaRPr lang="en-GB" dirty="0"/>
          </a:p>
        </p:txBody>
      </p:sp>
      <p:grpSp>
        <p:nvGrpSpPr>
          <p:cNvPr id="11" name="Group 10"/>
          <p:cNvGrpSpPr/>
          <p:nvPr/>
        </p:nvGrpSpPr>
        <p:grpSpPr>
          <a:xfrm>
            <a:off x="251520" y="1923679"/>
            <a:ext cx="8712968" cy="2571148"/>
            <a:chOff x="251520" y="1923679"/>
            <a:chExt cx="8712968" cy="2571148"/>
          </a:xfrm>
        </p:grpSpPr>
        <p:pic>
          <p:nvPicPr>
            <p:cNvPr id="9" name="Picture 8" descr="chrome_3hLLbNrFIt.png"/>
            <p:cNvPicPr>
              <a:picLocks noChangeAspect="1"/>
            </p:cNvPicPr>
            <p:nvPr/>
          </p:nvPicPr>
          <p:blipFill>
            <a:blip r:embed="rId9" cstate="print"/>
            <a:srcRect l="787" r="776"/>
            <a:stretch>
              <a:fillRect/>
            </a:stretch>
          </p:blipFill>
          <p:spPr>
            <a:xfrm>
              <a:off x="251520" y="2787774"/>
              <a:ext cx="8712968" cy="1707053"/>
            </a:xfrm>
            <a:prstGeom prst="rect">
              <a:avLst/>
            </a:prstGeom>
          </p:spPr>
        </p:pic>
        <p:pic>
          <p:nvPicPr>
            <p:cNvPr id="10" name="Picture 9" descr="chrome_YZJMt2smU7.png"/>
            <p:cNvPicPr>
              <a:picLocks noChangeAspect="1"/>
            </p:cNvPicPr>
            <p:nvPr/>
          </p:nvPicPr>
          <p:blipFill>
            <a:blip r:embed="rId10" cstate="print"/>
            <a:srcRect l="1563"/>
            <a:stretch>
              <a:fillRect/>
            </a:stretch>
          </p:blipFill>
          <p:spPr>
            <a:xfrm>
              <a:off x="251520" y="1923679"/>
              <a:ext cx="8712968" cy="856296"/>
            </a:xfrm>
            <a:prstGeom prst="rect">
              <a:avLst/>
            </a:prstGeom>
          </p:spPr>
        </p:pic>
      </p:grpSp>
      <p:pic>
        <p:nvPicPr>
          <p:cNvPr id="2" name="slide15">
            <a:hlinkClick r:id="" action="ppaction://media"/>
            <a:extLst>
              <a:ext uri="{FF2B5EF4-FFF2-40B4-BE49-F238E27FC236}">
                <a16:creationId xmlns:a16="http://schemas.microsoft.com/office/drawing/2014/main" id="{53999032-E107-4C93-8B33-0A499E6E8E8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244408" y="1357180"/>
            <a:ext cx="609600" cy="609600"/>
          </a:xfrm>
          <a:prstGeom prst="rect">
            <a:avLst/>
          </a:prstGeom>
        </p:spPr>
      </p:pic>
      <p:pic>
        <p:nvPicPr>
          <p:cNvPr id="8" name="Picture 7" descr="Shape&#10;&#10;Description automatically generated with low confidence">
            <a:hlinkClick r:id="rId12" action="ppaction://hlinksldjump"/>
            <a:extLst>
              <a:ext uri="{FF2B5EF4-FFF2-40B4-BE49-F238E27FC236}">
                <a16:creationId xmlns:a16="http://schemas.microsoft.com/office/drawing/2014/main" id="{41B6F1B5-E08A-4D26-9DAC-48E044ED94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59632" y="4434841"/>
            <a:ext cx="680477" cy="6804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348"/>
    </mc:Choice>
    <mc:Fallback xmlns="">
      <p:transition spd="slow" advTm="53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45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remove" display="0">
                  <p:stCondLst>
                    <p:cond delay="indefinite"/>
                  </p:stCondLst>
                  <p:endCondLst>
                    <p:cond evt="onStopAudio" delay="0">
                      <p:tgtEl>
                        <p:sldTgt/>
                      </p:tgtEl>
                    </p:cond>
                  </p:endCondLst>
                </p:cTn>
                <p:tgtEl>
                  <p:spTgt spid="2"/>
                </p:tgtEl>
              </p:cMediaNode>
            </p:audio>
          </p:childTnLst>
        </p:cTn>
      </p:par>
    </p:tnLst>
    <p:bldLst>
      <p:bldP spid="4" grpId="0" animBg="1"/>
    </p:bldLst>
  </p:timing>
  <p:extLst>
    <p:ext uri="{E180D4A7-C9FB-4DFB-919C-405C955672EB}">
      <p14:showEvtLst xmlns:p14="http://schemas.microsoft.com/office/powerpoint/2010/main">
        <p14:playEvt time="6634" objId="2"/>
        <p14:stopEvt time="51867"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Sample Assessment Materials (SAMs) and Specimen Papers</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The Sample Assessment Materials and Specimen Papers give example papers for both components of the qualifications, accompanied by mark schemes used by examiners.</a:t>
            </a:r>
          </a:p>
          <a:p>
            <a:pPr indent="0">
              <a:buNone/>
            </a:pPr>
            <a:r>
              <a:rPr lang="en-GB" sz="1800" b="1" dirty="0"/>
              <a:t>Audience</a:t>
            </a:r>
            <a:r>
              <a:rPr lang="en-GB" sz="1800" dirty="0"/>
              <a:t> – Teachers and HODs</a:t>
            </a:r>
          </a:p>
          <a:p>
            <a:pPr indent="0">
              <a:buNone/>
            </a:pPr>
            <a:r>
              <a:rPr lang="en-GB" sz="1800" b="1" dirty="0"/>
              <a:t>Usage</a:t>
            </a:r>
            <a:r>
              <a:rPr lang="en-GB" sz="1800" dirty="0"/>
              <a:t> – When preparing students for both exam papers, the materials will provide example questions and answers.</a:t>
            </a:r>
          </a:p>
          <a:p>
            <a:pPr indent="0">
              <a:buNone/>
            </a:pPr>
            <a:r>
              <a:rPr lang="en-GB" sz="1800" dirty="0"/>
              <a:t>The Sample Assessment Materials (SAMs) can be found </a:t>
            </a:r>
            <a:r>
              <a:rPr lang="en-GB" sz="1800" dirty="0">
                <a:hlinkClick r:id="rId5"/>
              </a:rPr>
              <a:t>here</a:t>
            </a:r>
            <a:endParaRPr lang="en-GB" sz="1800" dirty="0">
              <a:solidFill>
                <a:srgbClr val="002060"/>
              </a:solidFill>
            </a:endParaRPr>
          </a:p>
          <a:p>
            <a:pPr indent="0">
              <a:buNone/>
            </a:pPr>
            <a:r>
              <a:rPr lang="en-GB" sz="1800" dirty="0"/>
              <a:t>The Specimen Papers can be found </a:t>
            </a:r>
            <a:r>
              <a:rPr lang="en-GB" sz="1800" dirty="0">
                <a:hlinkClick r:id="rId6"/>
              </a:rPr>
              <a:t>here</a:t>
            </a:r>
            <a:endParaRPr lang="en-GB" sz="1800" dirty="0"/>
          </a:p>
        </p:txBody>
      </p:sp>
      <p:sp>
        <p:nvSpPr>
          <p:cNvPr id="4" name="TextBox 3"/>
          <p:cNvSpPr txBox="1"/>
          <p:nvPr/>
        </p:nvSpPr>
        <p:spPr>
          <a:xfrm>
            <a:off x="4884363" y="3435846"/>
            <a:ext cx="4176464" cy="1200329"/>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7" action="ppaction://hlinksldjump"/>
              </a:rPr>
              <a:t>Video Resources</a:t>
            </a:r>
            <a:endParaRPr lang="en-GB" dirty="0">
              <a:hlinkClick r:id="rId8" action="ppaction://hlinksldjump"/>
            </a:endParaRPr>
          </a:p>
          <a:p>
            <a:r>
              <a:rPr lang="en-GB" dirty="0">
                <a:hlinkClick r:id="rId8" action="ppaction://hlinksldjump"/>
              </a:rPr>
              <a:t>Exemplar Exam Materials</a:t>
            </a:r>
            <a:endParaRPr lang="en-GB" dirty="0"/>
          </a:p>
          <a:p>
            <a:r>
              <a:rPr lang="en-GB" sz="1800" dirty="0">
                <a:solidFill>
                  <a:schemeClr val="bg1"/>
                </a:solidFill>
                <a:hlinkClick r:id="rId9" action="ppaction://hlinksldjump"/>
              </a:rPr>
              <a:t>Programming Language Subset (PLS)</a:t>
            </a:r>
            <a:endParaRPr lang="en-GB" sz="1800" dirty="0">
              <a:solidFill>
                <a:schemeClr val="bg1"/>
              </a:solidFill>
            </a:endParaRPr>
          </a:p>
        </p:txBody>
      </p:sp>
      <p:pic>
        <p:nvPicPr>
          <p:cNvPr id="2" name="slide16">
            <a:hlinkClick r:id="" action="ppaction://media"/>
            <a:extLst>
              <a:ext uri="{FF2B5EF4-FFF2-40B4-BE49-F238E27FC236}">
                <a16:creationId xmlns:a16="http://schemas.microsoft.com/office/drawing/2014/main" id="{ACC50BC7-F86E-4196-AFB9-8C257C5620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48649" y="737594"/>
            <a:ext cx="609600" cy="609600"/>
          </a:xfrm>
          <a:prstGeom prst="rect">
            <a:avLst/>
          </a:prstGeom>
        </p:spPr>
      </p:pic>
      <p:pic>
        <p:nvPicPr>
          <p:cNvPr id="6" name="Picture 5" descr="Shape&#10;&#10;Description automatically generated with low confidence">
            <a:hlinkClick r:id="rId11" action="ppaction://hlinksldjump"/>
            <a:extLst>
              <a:ext uri="{FF2B5EF4-FFF2-40B4-BE49-F238E27FC236}">
                <a16:creationId xmlns:a16="http://schemas.microsoft.com/office/drawing/2014/main" id="{9AA03A9C-3557-4335-A5D2-A31CA88EB6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56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56239"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Schemes of Work</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A detailed scheme of work containing lesson plans, activities (with related solutions) and links to additional resources</a:t>
            </a:r>
          </a:p>
          <a:p>
            <a:pPr indent="0">
              <a:buNone/>
            </a:pPr>
            <a:r>
              <a:rPr lang="en-GB" sz="1800" b="1" dirty="0"/>
              <a:t>Audience</a:t>
            </a:r>
            <a:r>
              <a:rPr lang="en-GB" sz="1800" dirty="0"/>
              <a:t> – HODs and teachers</a:t>
            </a:r>
          </a:p>
          <a:p>
            <a:pPr indent="0">
              <a:buNone/>
            </a:pPr>
            <a:r>
              <a:rPr lang="en-GB" sz="1800" b="1" dirty="0"/>
              <a:t>Usage</a:t>
            </a:r>
            <a:r>
              <a:rPr lang="en-GB" sz="1800" dirty="0"/>
              <a:t> – When planning the two year delivery of the new GCSE course, the Schemes of Work help to schedule lessons and assessments</a:t>
            </a:r>
          </a:p>
          <a:p>
            <a:pPr indent="0">
              <a:buNone/>
            </a:pPr>
            <a:r>
              <a:rPr lang="en-GB" sz="1800" dirty="0"/>
              <a:t>The Schemes of Work can be found below</a:t>
            </a:r>
            <a:endParaRPr lang="en-GB" sz="1800" dirty="0">
              <a:solidFill>
                <a:srgbClr val="002060"/>
              </a:solidFill>
            </a:endParaRPr>
          </a:p>
          <a:p>
            <a:pPr indent="0">
              <a:buNone/>
            </a:pPr>
            <a:r>
              <a:rPr lang="en-GB" sz="1800" dirty="0"/>
              <a:t>	</a:t>
            </a:r>
            <a:r>
              <a:rPr lang="en-GB" sz="1800" dirty="0">
                <a:hlinkClick r:id="rId5"/>
              </a:rPr>
              <a:t>Interactive Scheme of Work</a:t>
            </a:r>
            <a:endParaRPr lang="en-GB" sz="1800" dirty="0"/>
          </a:p>
          <a:p>
            <a:pPr indent="0">
              <a:buNone/>
            </a:pPr>
            <a:r>
              <a:rPr lang="en-GB" sz="1800" dirty="0"/>
              <a:t>	</a:t>
            </a:r>
            <a:r>
              <a:rPr lang="en-GB" sz="1800" dirty="0">
                <a:hlinkClick r:id="rId6"/>
              </a:rPr>
              <a:t>Editable Scheme of Work</a:t>
            </a:r>
            <a:r>
              <a:rPr lang="en-GB" sz="1800" dirty="0"/>
              <a:t> (Select Scheme of Work)</a:t>
            </a:r>
          </a:p>
        </p:txBody>
      </p:sp>
      <p:pic>
        <p:nvPicPr>
          <p:cNvPr id="2" name="slide17">
            <a:hlinkClick r:id="" action="ppaction://media"/>
            <a:extLst>
              <a:ext uri="{FF2B5EF4-FFF2-40B4-BE49-F238E27FC236}">
                <a16:creationId xmlns:a16="http://schemas.microsoft.com/office/drawing/2014/main" id="{18E4ED8D-6EDA-4B7F-8C2C-1BE3A01AC7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0392" y="340516"/>
            <a:ext cx="609600" cy="609600"/>
          </a:xfrm>
          <a:prstGeom prst="rect">
            <a:avLst/>
          </a:prstGeom>
        </p:spPr>
      </p:pic>
      <p:pic>
        <p:nvPicPr>
          <p:cNvPr id="6" name="Picture 5" descr="Shape&#10;&#10;Description automatically generated with low confidence">
            <a:hlinkClick r:id="rId8" action="ppaction://hlinksldjump"/>
            <a:extLst>
              <a:ext uri="{FF2B5EF4-FFF2-40B4-BE49-F238E27FC236}">
                <a16:creationId xmlns:a16="http://schemas.microsoft.com/office/drawing/2014/main" id="{1AAC5070-B2D8-4B47-A9DC-393C3F763E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368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5984"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rome_j53DMBxCYd.png"/>
          <p:cNvPicPr>
            <a:picLocks noChangeAspect="1"/>
          </p:cNvPicPr>
          <p:nvPr/>
        </p:nvPicPr>
        <p:blipFill>
          <a:blip r:embed="rId6" cstate="print"/>
          <a:stretch>
            <a:fillRect/>
          </a:stretch>
        </p:blipFill>
        <p:spPr>
          <a:xfrm>
            <a:off x="251520" y="267494"/>
            <a:ext cx="7514040" cy="3631352"/>
          </a:xfrm>
          <a:prstGeom prst="rect">
            <a:avLst/>
          </a:prstGeom>
          <a:solidFill>
            <a:schemeClr val="bg1"/>
          </a:solidFill>
          <a:ln>
            <a:solidFill>
              <a:schemeClr val="accent1"/>
            </a:solidFill>
          </a:ln>
        </p:spPr>
      </p:pic>
      <p:pic>
        <p:nvPicPr>
          <p:cNvPr id="8" name="Picture 7" descr="chrome_uLrtd9qmnl.png"/>
          <p:cNvPicPr>
            <a:picLocks noChangeAspect="1"/>
          </p:cNvPicPr>
          <p:nvPr/>
        </p:nvPicPr>
        <p:blipFill>
          <a:blip r:embed="rId7" cstate="print"/>
          <a:stretch>
            <a:fillRect/>
          </a:stretch>
        </p:blipFill>
        <p:spPr>
          <a:xfrm>
            <a:off x="1259632" y="1419622"/>
            <a:ext cx="7812360" cy="3286865"/>
          </a:xfrm>
          <a:prstGeom prst="rect">
            <a:avLst/>
          </a:prstGeom>
          <a:solidFill>
            <a:schemeClr val="bg1"/>
          </a:solidFill>
          <a:ln>
            <a:solidFill>
              <a:schemeClr val="accent1"/>
            </a:solidFill>
          </a:ln>
        </p:spPr>
      </p:pic>
      <p:sp>
        <p:nvSpPr>
          <p:cNvPr id="4" name="TextBox 3"/>
          <p:cNvSpPr txBox="1"/>
          <p:nvPr/>
        </p:nvSpPr>
        <p:spPr>
          <a:xfrm>
            <a:off x="3923928" y="339502"/>
            <a:ext cx="5040560" cy="646331"/>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8" action="ppaction://hlinksldjump"/>
              </a:rPr>
              <a:t>Specification</a:t>
            </a:r>
            <a:endParaRPr lang="en-GB" dirty="0"/>
          </a:p>
        </p:txBody>
      </p:sp>
      <p:pic>
        <p:nvPicPr>
          <p:cNvPr id="2" name="slide18">
            <a:hlinkClick r:id="" action="ppaction://media"/>
            <a:extLst>
              <a:ext uri="{FF2B5EF4-FFF2-40B4-BE49-F238E27FC236}">
                <a16:creationId xmlns:a16="http://schemas.microsoft.com/office/drawing/2014/main" id="{A7B8244C-BD83-4310-8774-F4876A7CB38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44408" y="376233"/>
            <a:ext cx="609600" cy="609600"/>
          </a:xfrm>
          <a:prstGeom prst="rect">
            <a:avLst/>
          </a:prstGeom>
        </p:spPr>
      </p:pic>
      <p:pic>
        <p:nvPicPr>
          <p:cNvPr id="7" name="Picture 6" descr="Shape&#10;&#10;Description automatically generated with low confidence">
            <a:hlinkClick r:id="rId10" action="ppaction://hlinksldjump"/>
            <a:extLst>
              <a:ext uri="{FF2B5EF4-FFF2-40B4-BE49-F238E27FC236}">
                <a16:creationId xmlns:a16="http://schemas.microsoft.com/office/drawing/2014/main" id="{4973528B-61B0-4859-A9F7-0BE0323B63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84" y="3917733"/>
            <a:ext cx="680477" cy="6804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505"/>
    </mc:Choice>
    <mc:Fallback xmlns="">
      <p:transition spd="slow" advTm="2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remove" display="0">
                  <p:stCondLst>
                    <p:cond delay="indefinite"/>
                  </p:stCondLst>
                  <p:endCondLst>
                    <p:cond evt="onStopAudio" delay="0">
                      <p:tgtEl>
                        <p:sldTgt/>
                      </p:tgtEl>
                    </p:cond>
                  </p:endCondLst>
                </p:cTn>
                <p:tgtEl>
                  <p:spTgt spid="2"/>
                </p:tgtEl>
              </p:cMediaNode>
            </p:audio>
          </p:childTnLst>
        </p:cTn>
      </p:par>
    </p:tnLst>
    <p:bldLst>
      <p:bldP spid="4" grpId="0" animBg="1"/>
    </p:bldLst>
  </p:timing>
  <p:extLst>
    <p:ext uri="{E180D4A7-C9FB-4DFB-919C-405C955672EB}">
      <p14:showEvtLst xmlns:p14="http://schemas.microsoft.com/office/powerpoint/2010/main">
        <p14:playEvt time="0" objId="2"/>
        <p14:stopEvt time="28979"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Video Resources</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Videos and commentary showing how to perform common programming tasks associated with paper 2</a:t>
            </a:r>
          </a:p>
          <a:p>
            <a:pPr indent="0">
              <a:buNone/>
            </a:pPr>
            <a:r>
              <a:rPr lang="en-GB" sz="1800" b="1" dirty="0"/>
              <a:t>Audience</a:t>
            </a:r>
            <a:r>
              <a:rPr lang="en-GB" sz="1800" dirty="0"/>
              <a:t> – Teachers and NQTs</a:t>
            </a:r>
          </a:p>
          <a:p>
            <a:pPr indent="0">
              <a:buNone/>
            </a:pPr>
            <a:r>
              <a:rPr lang="en-GB" sz="1800" b="1" dirty="0"/>
              <a:t>Usage</a:t>
            </a:r>
            <a:r>
              <a:rPr lang="en-GB" sz="1800" dirty="0"/>
              <a:t> – The video resources allow teachers to become familiar with typical tasks required for paper 2 and can also be used to assist students in their development of programming skills</a:t>
            </a:r>
          </a:p>
          <a:p>
            <a:pPr indent="0">
              <a:buNone/>
            </a:pPr>
            <a:r>
              <a:rPr lang="en-GB" sz="1800" dirty="0"/>
              <a:t>The Video Resources can be found </a:t>
            </a:r>
            <a:r>
              <a:rPr lang="en-GB" sz="1800" dirty="0">
                <a:hlinkClick r:id="rId5"/>
              </a:rPr>
              <a:t>here</a:t>
            </a:r>
            <a:endParaRPr lang="en-GB" sz="1800" dirty="0">
              <a:solidFill>
                <a:srgbClr val="002060"/>
              </a:solidFill>
            </a:endParaRPr>
          </a:p>
          <a:p>
            <a:pPr indent="0">
              <a:buNone/>
            </a:pPr>
            <a:endParaRPr lang="en-GB" sz="1800" dirty="0"/>
          </a:p>
        </p:txBody>
      </p:sp>
      <p:sp>
        <p:nvSpPr>
          <p:cNvPr id="4" name="TextBox 3"/>
          <p:cNvSpPr txBox="1"/>
          <p:nvPr/>
        </p:nvSpPr>
        <p:spPr>
          <a:xfrm>
            <a:off x="3275856" y="3651870"/>
            <a:ext cx="5616624" cy="923330"/>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6" action="ppaction://hlinksldjump"/>
              </a:rPr>
              <a:t>Sample Assessment Materials and Specimen Papers</a:t>
            </a:r>
            <a:endParaRPr lang="en-GB" dirty="0"/>
          </a:p>
          <a:p>
            <a:r>
              <a:rPr lang="en-GB" dirty="0">
                <a:hlinkClick r:id="rId7" action="ppaction://hlinksldjump"/>
              </a:rPr>
              <a:t>Exemplar Exam Materials</a:t>
            </a:r>
            <a:endParaRPr lang="en-GB" dirty="0"/>
          </a:p>
        </p:txBody>
      </p:sp>
      <p:pic>
        <p:nvPicPr>
          <p:cNvPr id="2" name="slide19">
            <a:hlinkClick r:id="" action="ppaction://media"/>
            <a:extLst>
              <a:ext uri="{FF2B5EF4-FFF2-40B4-BE49-F238E27FC236}">
                <a16:creationId xmlns:a16="http://schemas.microsoft.com/office/drawing/2014/main" id="{9EA6D0FB-6CFC-4107-9589-F76E619119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0392" y="163492"/>
            <a:ext cx="609600" cy="609600"/>
          </a:xfrm>
          <a:prstGeom prst="rect">
            <a:avLst/>
          </a:prstGeom>
        </p:spPr>
      </p:pic>
      <p:pic>
        <p:nvPicPr>
          <p:cNvPr id="6" name="Picture 5" descr="Shape&#10;&#10;Description automatically generated with low confidence">
            <a:hlinkClick r:id="rId9" action="ppaction://hlinksldjump"/>
            <a:extLst>
              <a:ext uri="{FF2B5EF4-FFF2-40B4-BE49-F238E27FC236}">
                <a16:creationId xmlns:a16="http://schemas.microsoft.com/office/drawing/2014/main" id="{DE1D42CF-1928-4B80-9793-0E10457BD9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440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3582"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it board&#10;&#10;Description automatically generated">
            <a:extLst>
              <a:ext uri="{FF2B5EF4-FFF2-40B4-BE49-F238E27FC236}">
                <a16:creationId xmlns:a16="http://schemas.microsoft.com/office/drawing/2014/main" id="{B4DADA28-5D5A-7446-9170-6C4933E78C75}"/>
              </a:ext>
            </a:extLst>
          </p:cNvPr>
          <p:cNvPicPr>
            <a:picLocks noChangeAspect="1"/>
          </p:cNvPicPr>
          <p:nvPr/>
        </p:nvPicPr>
        <p:blipFill rotWithShape="1">
          <a:blip r:embed="rId6" cstate="print">
            <a:alphaModFix amt="50000"/>
          </a:blip>
          <a:srcRect l="26200" r="20100"/>
          <a:stretch/>
        </p:blipFill>
        <p:spPr>
          <a:xfrm>
            <a:off x="0" y="270675"/>
            <a:ext cx="9158478" cy="4872826"/>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54B605B1-59D1-E14C-80F8-F32F0D07484A}"/>
              </a:ext>
            </a:extLst>
          </p:cNvPr>
          <p:cNvPicPr>
            <a:picLocks noChangeAspect="1"/>
          </p:cNvPicPr>
          <p:nvPr/>
        </p:nvPicPr>
        <p:blipFill>
          <a:blip r:embed="rId7" cstate="print"/>
          <a:stretch>
            <a:fillRect/>
          </a:stretch>
        </p:blipFill>
        <p:spPr>
          <a:xfrm>
            <a:off x="215761" y="194700"/>
            <a:ext cx="1000393" cy="458440"/>
          </a:xfrm>
          <a:prstGeom prst="rect">
            <a:avLst/>
          </a:prstGeom>
        </p:spPr>
      </p:pic>
      <p:sp>
        <p:nvSpPr>
          <p:cNvPr id="5" name="Oval 4">
            <a:extLst>
              <a:ext uri="{FF2B5EF4-FFF2-40B4-BE49-F238E27FC236}">
                <a16:creationId xmlns:a16="http://schemas.microsoft.com/office/drawing/2014/main" id="{CCC450B0-28C2-7545-A6E0-F4BBE315F609}"/>
              </a:ext>
            </a:extLst>
          </p:cNvPr>
          <p:cNvSpPr/>
          <p:nvPr/>
        </p:nvSpPr>
        <p:spPr>
          <a:xfrm>
            <a:off x="1369695" y="912202"/>
            <a:ext cx="6419088" cy="6419088"/>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277;p38">
            <a:extLst>
              <a:ext uri="{FF2B5EF4-FFF2-40B4-BE49-F238E27FC236}">
                <a16:creationId xmlns:a16="http://schemas.microsoft.com/office/drawing/2014/main" id="{26C60B47-5A8A-004F-AE81-D8172CAF6423}"/>
              </a:ext>
            </a:extLst>
          </p:cNvPr>
          <p:cNvSpPr txBox="1">
            <a:spLocks/>
          </p:cNvSpPr>
          <p:nvPr/>
        </p:nvSpPr>
        <p:spPr>
          <a:xfrm>
            <a:off x="1772430" y="1616943"/>
            <a:ext cx="5613621" cy="540689"/>
          </a:xfrm>
          <a:prstGeom prst="rect">
            <a:avLst/>
          </a:prstGeom>
          <a:noFill/>
          <a:ln>
            <a:noFill/>
          </a:ln>
        </p:spPr>
        <p:txBody>
          <a:bodyPr spcFirstLastPara="1" wrap="square" lIns="0" tIns="0" rIns="0" bIns="0" anchor="t" anchorCtr="0">
            <a:noAutofit/>
          </a:bodyPr>
          <a:lstStyle>
            <a:lvl1pPr algn="l" defTabSz="685800" rtl="0" eaLnBrk="1" latinLnBrk="0" hangingPunct="1">
              <a:lnSpc>
                <a:spcPct val="90000"/>
              </a:lnSpc>
              <a:spcBef>
                <a:spcPct val="0"/>
              </a:spcBef>
              <a:buNone/>
              <a:defRPr sz="3200" b="1" i="0" kern="1200">
                <a:solidFill>
                  <a:schemeClr val="accent2"/>
                </a:solidFill>
                <a:latin typeface="Arial" charset="0"/>
                <a:ea typeface="Arial" charset="0"/>
                <a:cs typeface="Arial" charset="0"/>
              </a:defRPr>
            </a:lvl1pPr>
          </a:lstStyle>
          <a:p>
            <a:pPr algn="ctr">
              <a:lnSpc>
                <a:spcPct val="100000"/>
              </a:lnSpc>
              <a:spcBef>
                <a:spcPts val="0"/>
              </a:spcBef>
              <a:buClr>
                <a:schemeClr val="dk2"/>
              </a:buClr>
              <a:buFont typeface="Times New Roman"/>
              <a:buNone/>
            </a:pPr>
            <a:r>
              <a:rPr lang="en-GB" dirty="0">
                <a:solidFill>
                  <a:schemeClr val="bg1"/>
                </a:solidFill>
              </a:rPr>
              <a:t>Resources</a:t>
            </a:r>
          </a:p>
          <a:p>
            <a:pPr algn="ctr">
              <a:lnSpc>
                <a:spcPct val="100000"/>
              </a:lnSpc>
              <a:spcBef>
                <a:spcPts val="0"/>
              </a:spcBef>
              <a:buClr>
                <a:schemeClr val="dk2"/>
              </a:buClr>
              <a:buFont typeface="Times New Roman"/>
              <a:buNone/>
            </a:pPr>
            <a:endParaRPr lang="en-GB" sz="2800" dirty="0">
              <a:solidFill>
                <a:schemeClr val="bg1"/>
              </a:solidFill>
            </a:endParaRPr>
          </a:p>
          <a:p>
            <a:pPr algn="ctr">
              <a:lnSpc>
                <a:spcPct val="100000"/>
              </a:lnSpc>
              <a:spcBef>
                <a:spcPts val="0"/>
              </a:spcBef>
              <a:buClr>
                <a:schemeClr val="dk2"/>
              </a:buClr>
              <a:buFont typeface="Times New Roman"/>
              <a:buNone/>
            </a:pPr>
            <a:endParaRPr lang="en-GB" sz="2800" dirty="0">
              <a:solidFill>
                <a:schemeClr val="bg1"/>
              </a:solidFill>
              <a:latin typeface="Times New Roman"/>
              <a:ea typeface="Times New Roman"/>
              <a:cs typeface="Times New Roman"/>
              <a:sym typeface="Times New Roman"/>
            </a:endParaRPr>
          </a:p>
          <a:p>
            <a:pPr algn="ctr">
              <a:lnSpc>
                <a:spcPct val="100000"/>
              </a:lnSpc>
              <a:spcBef>
                <a:spcPts val="0"/>
              </a:spcBef>
              <a:buClr>
                <a:schemeClr val="dk2"/>
              </a:buClr>
              <a:buFont typeface="Times New Roman"/>
              <a:buNone/>
            </a:pPr>
            <a:endParaRPr lang="en-GB" sz="2800" dirty="0">
              <a:solidFill>
                <a:schemeClr val="bg1"/>
              </a:solidFill>
              <a:latin typeface="Times New Roman"/>
              <a:ea typeface="Times New Roman"/>
              <a:cs typeface="Times New Roman"/>
              <a:sym typeface="Times New Roman"/>
            </a:endParaRPr>
          </a:p>
        </p:txBody>
      </p:sp>
      <p:sp>
        <p:nvSpPr>
          <p:cNvPr id="7" name="TextBox 6"/>
          <p:cNvSpPr txBox="1"/>
          <p:nvPr/>
        </p:nvSpPr>
        <p:spPr>
          <a:xfrm>
            <a:off x="1593216" y="2982892"/>
            <a:ext cx="3084499" cy="1815882"/>
          </a:xfrm>
          <a:prstGeom prst="rect">
            <a:avLst/>
          </a:prstGeom>
          <a:noFill/>
        </p:spPr>
        <p:txBody>
          <a:bodyPr wrap="none" rtlCol="0">
            <a:spAutoFit/>
          </a:bodyPr>
          <a:lstStyle/>
          <a:p>
            <a:r>
              <a:rPr lang="en-GB" sz="1600" dirty="0">
                <a:solidFill>
                  <a:schemeClr val="bg1"/>
                </a:solidFill>
                <a:hlinkClick r:id="rId8" action="ppaction://hlinksldjump"/>
              </a:rPr>
              <a:t>3 - Specification</a:t>
            </a:r>
            <a:endParaRPr lang="en-GB" sz="1600" dirty="0">
              <a:solidFill>
                <a:schemeClr val="bg1"/>
              </a:solidFill>
            </a:endParaRPr>
          </a:p>
          <a:p>
            <a:r>
              <a:rPr lang="en-GB" sz="1600" dirty="0">
                <a:solidFill>
                  <a:schemeClr val="bg1"/>
                </a:solidFill>
                <a:hlinkClick r:id="rId9" action="ppaction://hlinksldjump"/>
              </a:rPr>
              <a:t>5 - Programming Language </a:t>
            </a:r>
            <a:br>
              <a:rPr lang="en-GB" sz="1600" dirty="0">
                <a:solidFill>
                  <a:schemeClr val="bg1"/>
                </a:solidFill>
                <a:hlinkClick r:id="rId9" action="ppaction://hlinksldjump"/>
              </a:rPr>
            </a:br>
            <a:r>
              <a:rPr lang="en-GB" sz="1600" dirty="0">
                <a:solidFill>
                  <a:schemeClr val="bg1"/>
                </a:solidFill>
                <a:hlinkClick r:id="rId9" action="ppaction://hlinksldjump"/>
              </a:rPr>
              <a:t>Subset (PLS)</a:t>
            </a:r>
            <a:endParaRPr lang="en-GB" sz="1600" dirty="0">
              <a:solidFill>
                <a:schemeClr val="bg1"/>
              </a:solidFill>
            </a:endParaRPr>
          </a:p>
          <a:p>
            <a:r>
              <a:rPr lang="en-GB" sz="1600" dirty="0">
                <a:solidFill>
                  <a:schemeClr val="bg1"/>
                </a:solidFill>
                <a:hlinkClick r:id="rId10" action="ppaction://hlinksldjump"/>
              </a:rPr>
              <a:t>6 - Getting Started Guide</a:t>
            </a:r>
            <a:endParaRPr lang="en-GB" sz="1600" dirty="0">
              <a:solidFill>
                <a:schemeClr val="bg1"/>
              </a:solidFill>
            </a:endParaRPr>
          </a:p>
          <a:p>
            <a:r>
              <a:rPr lang="en-GB" sz="1600" dirty="0">
                <a:solidFill>
                  <a:schemeClr val="bg1"/>
                </a:solidFill>
                <a:hlinkClick r:id="rId11" action="ppaction://hlinksldjump"/>
              </a:rPr>
              <a:t>8 - Good programming practice </a:t>
            </a:r>
            <a:br>
              <a:rPr lang="en-GB" sz="1600" dirty="0">
                <a:solidFill>
                  <a:schemeClr val="bg1"/>
                </a:solidFill>
                <a:hlinkClick r:id="rId11" action="ppaction://hlinksldjump"/>
              </a:rPr>
            </a:br>
            <a:r>
              <a:rPr lang="en-GB" sz="1600" dirty="0">
                <a:solidFill>
                  <a:schemeClr val="bg1"/>
                </a:solidFill>
                <a:hlinkClick r:id="rId11" action="ppaction://hlinksldjump"/>
              </a:rPr>
              <a:t>Guide</a:t>
            </a:r>
            <a:endParaRPr lang="en-GB" sz="1600" dirty="0">
              <a:solidFill>
                <a:schemeClr val="bg1"/>
              </a:solidFill>
            </a:endParaRPr>
          </a:p>
          <a:p>
            <a:r>
              <a:rPr lang="en-GB" sz="1600" dirty="0">
                <a:solidFill>
                  <a:schemeClr val="bg1"/>
                </a:solidFill>
                <a:hlinkClick r:id="rId12" action="ppaction://hlinksldjump"/>
              </a:rPr>
              <a:t>10 - What’s changed and why</a:t>
            </a:r>
            <a:endParaRPr lang="en-GB" sz="1600" dirty="0">
              <a:solidFill>
                <a:schemeClr val="bg1"/>
              </a:solidFill>
            </a:endParaRPr>
          </a:p>
        </p:txBody>
      </p:sp>
      <p:sp>
        <p:nvSpPr>
          <p:cNvPr id="8" name="TextBox 7"/>
          <p:cNvSpPr txBox="1"/>
          <p:nvPr/>
        </p:nvSpPr>
        <p:spPr>
          <a:xfrm>
            <a:off x="4677715" y="2982892"/>
            <a:ext cx="3195105" cy="2062103"/>
          </a:xfrm>
          <a:prstGeom prst="rect">
            <a:avLst/>
          </a:prstGeom>
          <a:noFill/>
        </p:spPr>
        <p:txBody>
          <a:bodyPr wrap="none" rtlCol="0">
            <a:spAutoFit/>
          </a:bodyPr>
          <a:lstStyle/>
          <a:p>
            <a:r>
              <a:rPr lang="en-GB" sz="1600" dirty="0">
                <a:solidFill>
                  <a:schemeClr val="bg1"/>
                </a:solidFill>
                <a:hlinkClick r:id="rId13" action="ppaction://hlinksldjump"/>
              </a:rPr>
              <a:t>12 - Progression Guide</a:t>
            </a:r>
            <a:endParaRPr lang="en-GB" sz="1600" dirty="0">
              <a:solidFill>
                <a:schemeClr val="bg1"/>
              </a:solidFill>
            </a:endParaRPr>
          </a:p>
          <a:p>
            <a:r>
              <a:rPr lang="en-GB" sz="1600" dirty="0">
                <a:solidFill>
                  <a:schemeClr val="bg1"/>
                </a:solidFill>
                <a:hlinkClick r:id="rId14" action="ppaction://hlinksldjump"/>
              </a:rPr>
              <a:t>14 - Mapping Documents</a:t>
            </a:r>
            <a:endParaRPr lang="en-GB" sz="1600" dirty="0">
              <a:solidFill>
                <a:schemeClr val="bg1"/>
              </a:solidFill>
            </a:endParaRPr>
          </a:p>
          <a:p>
            <a:r>
              <a:rPr lang="en-GB" sz="1600" dirty="0">
                <a:solidFill>
                  <a:schemeClr val="bg1"/>
                </a:solidFill>
                <a:hlinkClick r:id="rId15" action="ppaction://hlinksldjump"/>
              </a:rPr>
              <a:t>16 - SAMs and Specimen papers</a:t>
            </a:r>
            <a:endParaRPr lang="en-GB" sz="1600" dirty="0">
              <a:solidFill>
                <a:schemeClr val="bg1"/>
              </a:solidFill>
            </a:endParaRPr>
          </a:p>
          <a:p>
            <a:r>
              <a:rPr lang="en-GB" sz="1600" dirty="0">
                <a:solidFill>
                  <a:schemeClr val="bg1"/>
                </a:solidFill>
                <a:hlinkClick r:id="rId16" action="ppaction://hlinksldjump"/>
              </a:rPr>
              <a:t>17 - Schemes of Work</a:t>
            </a:r>
            <a:endParaRPr lang="en-GB" sz="1600" dirty="0">
              <a:solidFill>
                <a:schemeClr val="bg1"/>
              </a:solidFill>
            </a:endParaRPr>
          </a:p>
          <a:p>
            <a:r>
              <a:rPr lang="en-GB" sz="1600" dirty="0">
                <a:solidFill>
                  <a:schemeClr val="bg1"/>
                </a:solidFill>
                <a:hlinkClick r:id="rId17" action="ppaction://hlinksldjump"/>
              </a:rPr>
              <a:t>19 - Video Resources</a:t>
            </a:r>
            <a:endParaRPr lang="en-GB" sz="1600" dirty="0">
              <a:solidFill>
                <a:schemeClr val="bg1"/>
              </a:solidFill>
            </a:endParaRPr>
          </a:p>
          <a:p>
            <a:r>
              <a:rPr lang="en-GB" sz="1600" dirty="0">
                <a:solidFill>
                  <a:schemeClr val="bg1"/>
                </a:solidFill>
                <a:hlinkClick r:id="rId18" action="ppaction://hlinksldjump"/>
              </a:rPr>
              <a:t>20 - Exemplar exam material</a:t>
            </a:r>
            <a:endParaRPr lang="en-GB" sz="1600" dirty="0">
              <a:solidFill>
                <a:schemeClr val="bg1"/>
              </a:solidFill>
            </a:endParaRPr>
          </a:p>
          <a:p>
            <a:r>
              <a:rPr lang="en-GB" sz="1600" dirty="0">
                <a:solidFill>
                  <a:schemeClr val="bg1"/>
                </a:solidFill>
                <a:hlinkClick r:id="rId19" action="ppaction://hlinksldjump"/>
              </a:rPr>
              <a:t>21 - Subject Guide</a:t>
            </a:r>
            <a:endParaRPr lang="en-GB" sz="1600" dirty="0">
              <a:solidFill>
                <a:schemeClr val="bg1"/>
              </a:solidFill>
            </a:endParaRPr>
          </a:p>
          <a:p>
            <a:endParaRPr lang="en-GB" sz="1600" dirty="0">
              <a:solidFill>
                <a:schemeClr val="bg1"/>
              </a:solidFill>
            </a:endParaRPr>
          </a:p>
        </p:txBody>
      </p:sp>
      <p:pic>
        <p:nvPicPr>
          <p:cNvPr id="3" name="slide2">
            <a:hlinkClick r:id="" action="ppaction://media"/>
            <a:extLst>
              <a:ext uri="{FF2B5EF4-FFF2-40B4-BE49-F238E27FC236}">
                <a16:creationId xmlns:a16="http://schemas.microsoft.com/office/drawing/2014/main" id="{E8F6E22A-5261-42B2-9E56-F4724B3120F6}"/>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318639" y="119120"/>
            <a:ext cx="609600" cy="609600"/>
          </a:xfrm>
          <a:prstGeom prst="rect">
            <a:avLst/>
          </a:prstGeom>
        </p:spPr>
      </p:pic>
    </p:spTree>
    <p:custDataLst>
      <p:tags r:id="rId1"/>
    </p:custDataLst>
    <p:extLst>
      <p:ext uri="{BB962C8B-B14F-4D97-AF65-F5344CB8AC3E}">
        <p14:creationId xmlns:p14="http://schemas.microsoft.com/office/powerpoint/2010/main" val="210988454"/>
      </p:ext>
    </p:extLst>
  </p:cSld>
  <p:clrMapOvr>
    <a:masterClrMapping/>
  </p:clrMapOvr>
  <mc:AlternateContent xmlns:mc="http://schemas.openxmlformats.org/markup-compatibility/2006" xmlns:p14="http://schemas.microsoft.com/office/powerpoint/2010/main">
    <mc:Choice Requires="p14">
      <p:transition spd="slow" p14:dur="2000" advClick="0" advTm="32347"/>
    </mc:Choice>
    <mc:Fallback xmlns="">
      <p:transition spd="slow" advClick="0" advTm="323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cond evt="onNext" delay="0">
                      <p:tgtEl>
                        <p:sldTgt/>
                      </p:tgtEl>
                    </p:cond>
                  </p:endCondLst>
                </p:cTn>
                <p:tgtEl>
                  <p:spTgt spid="3"/>
                </p:tgtEl>
              </p:cMediaNode>
            </p:audio>
          </p:childTnLst>
        </p:cTn>
      </p:par>
    </p:tnLst>
  </p:timing>
  <p:extLst>
    <p:ext uri="{E180D4A7-C9FB-4DFB-919C-405C955672EB}">
      <p14:showEvtLst xmlns:p14="http://schemas.microsoft.com/office/powerpoint/2010/main">
        <p14:playEvt time="1155" objId="3"/>
        <p14:stopEvt time="31953"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Exemplar Exam Materials</a:t>
            </a:r>
          </a:p>
        </p:txBody>
      </p:sp>
      <p:sp>
        <p:nvSpPr>
          <p:cNvPr id="5" name="Content Placeholder 4"/>
          <p:cNvSpPr>
            <a:spLocks noGrp="1"/>
          </p:cNvSpPr>
          <p:nvPr>
            <p:ph idx="1"/>
          </p:nvPr>
        </p:nvSpPr>
        <p:spPr>
          <a:xfrm>
            <a:off x="285750" y="1059582"/>
            <a:ext cx="8526476" cy="3263504"/>
          </a:xfrm>
        </p:spPr>
        <p:txBody>
          <a:bodyPr>
            <a:normAutofit/>
          </a:bodyPr>
          <a:lstStyle/>
          <a:p>
            <a:pPr indent="0">
              <a:buNone/>
            </a:pPr>
            <a:r>
              <a:rPr lang="en-GB" sz="1800" b="1" dirty="0"/>
              <a:t>Summary</a:t>
            </a:r>
            <a:r>
              <a:rPr lang="en-GB" sz="1800" dirty="0"/>
              <a:t> – A comprehensive set of annotated exam questions, exemplar code files and levelled answers for the on-screen assessment portion (paper 2) of the GCSE.</a:t>
            </a:r>
          </a:p>
          <a:p>
            <a:pPr indent="0">
              <a:buNone/>
            </a:pPr>
            <a:r>
              <a:rPr lang="en-GB" sz="1800" b="1" dirty="0"/>
              <a:t>Audience</a:t>
            </a:r>
            <a:r>
              <a:rPr lang="en-GB" sz="1800" dirty="0"/>
              <a:t> – Teachers and HODs</a:t>
            </a:r>
          </a:p>
          <a:p>
            <a:pPr indent="0">
              <a:buNone/>
            </a:pPr>
            <a:r>
              <a:rPr lang="en-GB" sz="1800" b="1" dirty="0"/>
              <a:t>Usage</a:t>
            </a:r>
            <a:r>
              <a:rPr lang="en-GB" sz="1800" dirty="0"/>
              <a:t> – To explain how the on-screen assessment tasks are assessed and where marks can be gained or lost.</a:t>
            </a:r>
          </a:p>
          <a:p>
            <a:pPr indent="0">
              <a:buNone/>
            </a:pPr>
            <a:r>
              <a:rPr lang="en-GB" sz="1800" dirty="0"/>
              <a:t>The Exemplar Exam Materials can be found </a:t>
            </a:r>
            <a:r>
              <a:rPr lang="en-GB" sz="1800" dirty="0">
                <a:hlinkClick r:id="rId5"/>
              </a:rPr>
              <a:t>here</a:t>
            </a:r>
            <a:r>
              <a:rPr lang="en-GB" sz="1800" dirty="0"/>
              <a:t> (.zip file, not direct link)</a:t>
            </a:r>
          </a:p>
          <a:p>
            <a:pPr indent="0">
              <a:buNone/>
            </a:pPr>
            <a:r>
              <a:rPr lang="en-GB" sz="1800" dirty="0"/>
              <a:t>Additional materials (Specimen paper 2 for sets 1-3) coming soon</a:t>
            </a:r>
          </a:p>
          <a:p>
            <a:pPr indent="0">
              <a:buNone/>
            </a:pPr>
            <a:endParaRPr lang="en-GB" sz="1800" dirty="0">
              <a:solidFill>
                <a:srgbClr val="002060"/>
              </a:solidFill>
            </a:endParaRPr>
          </a:p>
          <a:p>
            <a:pPr indent="0">
              <a:buNone/>
            </a:pPr>
            <a:endParaRPr lang="en-GB" sz="1800" dirty="0"/>
          </a:p>
        </p:txBody>
      </p:sp>
      <p:sp>
        <p:nvSpPr>
          <p:cNvPr id="4" name="TextBox 3"/>
          <p:cNvSpPr txBox="1"/>
          <p:nvPr/>
        </p:nvSpPr>
        <p:spPr>
          <a:xfrm>
            <a:off x="3347864" y="3579862"/>
            <a:ext cx="5616624" cy="1200329"/>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6" action="ppaction://hlinksldjump"/>
              </a:rPr>
              <a:t>Video Resources</a:t>
            </a:r>
            <a:endParaRPr lang="en-GB" dirty="0"/>
          </a:p>
          <a:p>
            <a:r>
              <a:rPr lang="en-GB" dirty="0">
                <a:hlinkClick r:id="rId7" action="ppaction://hlinksldjump"/>
              </a:rPr>
              <a:t>Sample Assessment Materials and Specimen Papers</a:t>
            </a:r>
            <a:endParaRPr lang="en-GB" dirty="0"/>
          </a:p>
          <a:p>
            <a:r>
              <a:rPr lang="en-GB" sz="1800" dirty="0">
                <a:solidFill>
                  <a:schemeClr val="bg1"/>
                </a:solidFill>
                <a:hlinkClick r:id="rId8" action="ppaction://hlinksldjump"/>
              </a:rPr>
              <a:t>Programming Language Subset (PLS)</a:t>
            </a:r>
            <a:endParaRPr lang="en-GB" sz="1800" dirty="0">
              <a:solidFill>
                <a:schemeClr val="bg1"/>
              </a:solidFill>
            </a:endParaRPr>
          </a:p>
        </p:txBody>
      </p:sp>
      <p:pic>
        <p:nvPicPr>
          <p:cNvPr id="2" name="slide20">
            <a:hlinkClick r:id="" action="ppaction://media"/>
            <a:extLst>
              <a:ext uri="{FF2B5EF4-FFF2-40B4-BE49-F238E27FC236}">
                <a16:creationId xmlns:a16="http://schemas.microsoft.com/office/drawing/2014/main" id="{9C9A1108-9C14-432F-AE89-6FECAF2690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67098" y="240508"/>
            <a:ext cx="609600" cy="609600"/>
          </a:xfrm>
          <a:prstGeom prst="rect">
            <a:avLst/>
          </a:prstGeom>
        </p:spPr>
      </p:pic>
      <p:pic>
        <p:nvPicPr>
          <p:cNvPr id="6" name="Picture 5" descr="Shape&#10;&#10;Description automatically generated with low confidence">
            <a:hlinkClick r:id="rId10" action="ppaction://hlinksldjump"/>
            <a:extLst>
              <a:ext uri="{FF2B5EF4-FFF2-40B4-BE49-F238E27FC236}">
                <a16:creationId xmlns:a16="http://schemas.microsoft.com/office/drawing/2014/main" id="{36100DCE-7625-45F5-8FE1-C0DAE42A38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558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55689"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Subject Guide</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an overview of the entire 2020 specification GCSE with details of support and resources available to schools</a:t>
            </a:r>
          </a:p>
          <a:p>
            <a:pPr indent="0">
              <a:buNone/>
            </a:pPr>
            <a:r>
              <a:rPr lang="en-GB" sz="1800" b="1" dirty="0"/>
              <a:t>Audience</a:t>
            </a:r>
            <a:r>
              <a:rPr lang="en-GB" sz="1800" dirty="0"/>
              <a:t> – HODs, NQTs and experienced teachers</a:t>
            </a:r>
          </a:p>
          <a:p>
            <a:pPr indent="0">
              <a:buNone/>
            </a:pPr>
            <a:r>
              <a:rPr lang="en-GB" sz="1800" b="1" dirty="0"/>
              <a:t>Usage</a:t>
            </a:r>
            <a:r>
              <a:rPr lang="en-GB" sz="1800" dirty="0"/>
              <a:t> - when planning delivery of a new Computer Science course</a:t>
            </a:r>
          </a:p>
          <a:p>
            <a:pPr indent="0">
              <a:buNone/>
            </a:pPr>
            <a:r>
              <a:rPr lang="en-GB" sz="1800" dirty="0"/>
              <a:t>The Subject Guide can be found </a:t>
            </a:r>
            <a:r>
              <a:rPr lang="en-GB" sz="1800" dirty="0">
                <a:solidFill>
                  <a:srgbClr val="002060"/>
                </a:solidFill>
                <a:hlinkClick r:id="rId5"/>
              </a:rPr>
              <a:t>here</a:t>
            </a:r>
            <a:endParaRPr lang="en-GB" sz="1800" dirty="0">
              <a:solidFill>
                <a:srgbClr val="002060"/>
              </a:solidFill>
            </a:endParaRPr>
          </a:p>
          <a:p>
            <a:pPr indent="0">
              <a:buNone/>
            </a:pPr>
            <a:endParaRPr lang="en-GB" sz="1800" dirty="0"/>
          </a:p>
        </p:txBody>
      </p:sp>
      <p:pic>
        <p:nvPicPr>
          <p:cNvPr id="2" name="slide21">
            <a:hlinkClick r:id="" action="ppaction://media"/>
            <a:extLst>
              <a:ext uri="{FF2B5EF4-FFF2-40B4-BE49-F238E27FC236}">
                <a16:creationId xmlns:a16="http://schemas.microsoft.com/office/drawing/2014/main" id="{0DB8E280-B14F-4CDE-9EC2-E0DFF7279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240508"/>
            <a:ext cx="609600" cy="609600"/>
          </a:xfrm>
          <a:prstGeom prst="rect">
            <a:avLst/>
          </a:prstGeom>
        </p:spPr>
      </p:pic>
      <p:pic>
        <p:nvPicPr>
          <p:cNvPr id="6" name="Picture 5" descr="Shape&#10;&#10;Description automatically generated with low confidence">
            <a:hlinkClick r:id="rId7" action="ppaction://hlinksldjump"/>
            <a:extLst>
              <a:ext uri="{FF2B5EF4-FFF2-40B4-BE49-F238E27FC236}">
                <a16:creationId xmlns:a16="http://schemas.microsoft.com/office/drawing/2014/main" id="{D0957ADC-0EE4-4CAC-9E6C-B23433517B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extLst>
      <p:ext uri="{BB962C8B-B14F-4D97-AF65-F5344CB8AC3E}">
        <p14:creationId xmlns:p14="http://schemas.microsoft.com/office/powerpoint/2010/main" val="2850371319"/>
      </p:ext>
    </p:extLst>
  </p:cSld>
  <p:clrMapOvr>
    <a:masterClrMapping/>
  </p:clrMapOvr>
  <p:transition advClick="0" advTm="307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0345"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onitor, indoor, black&#10;&#10;Description automatically generated">
            <a:extLst>
              <a:ext uri="{FF2B5EF4-FFF2-40B4-BE49-F238E27FC236}">
                <a16:creationId xmlns:a16="http://schemas.microsoft.com/office/drawing/2014/main" id="{E017D0B7-BB85-4724-BEC2-33B9E359E6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935" y="123478"/>
            <a:ext cx="5809546" cy="3971082"/>
          </a:xfrm>
          <a:prstGeom prst="rect">
            <a:avLst/>
          </a:prstGeom>
        </p:spPr>
      </p:pic>
      <p:pic>
        <p:nvPicPr>
          <p:cNvPr id="7" name="Picture 6" descr="Text&#10;&#10;Description automatically generated">
            <a:extLst>
              <a:ext uri="{FF2B5EF4-FFF2-40B4-BE49-F238E27FC236}">
                <a16:creationId xmlns:a16="http://schemas.microsoft.com/office/drawing/2014/main" id="{46304060-34BF-482C-AE26-5D6BFEBBA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9792" y="1563638"/>
            <a:ext cx="5849166" cy="3210373"/>
          </a:xfrm>
          <a:prstGeom prst="rect">
            <a:avLst/>
          </a:prstGeom>
          <a:ln w="12700">
            <a:solidFill>
              <a:schemeClr val="tx1"/>
            </a:solidFill>
          </a:ln>
        </p:spPr>
      </p:pic>
      <p:sp>
        <p:nvSpPr>
          <p:cNvPr id="9" name="TextBox 8">
            <a:extLst>
              <a:ext uri="{FF2B5EF4-FFF2-40B4-BE49-F238E27FC236}">
                <a16:creationId xmlns:a16="http://schemas.microsoft.com/office/drawing/2014/main" id="{73A584B5-E3C1-4C0C-9554-1D8978E53CB0}"/>
              </a:ext>
            </a:extLst>
          </p:cNvPr>
          <p:cNvSpPr txBox="1"/>
          <p:nvPr/>
        </p:nvSpPr>
        <p:spPr>
          <a:xfrm>
            <a:off x="6004481" y="267494"/>
            <a:ext cx="2944584" cy="923330"/>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8" action="ppaction://hlinksldjump"/>
              </a:rPr>
              <a:t>Getting started guide</a:t>
            </a:r>
            <a:endParaRPr lang="en-GB" dirty="0"/>
          </a:p>
          <a:p>
            <a:r>
              <a:rPr lang="en-GB" dirty="0">
                <a:hlinkClick r:id="rId9" action="ppaction://hlinksldjump"/>
              </a:rPr>
              <a:t>What’s changed and why</a:t>
            </a:r>
            <a:endParaRPr lang="en-GB" dirty="0"/>
          </a:p>
        </p:txBody>
      </p:sp>
      <p:pic>
        <p:nvPicPr>
          <p:cNvPr id="2" name="slide22">
            <a:hlinkClick r:id="" action="ppaction://media"/>
            <a:extLst>
              <a:ext uri="{FF2B5EF4-FFF2-40B4-BE49-F238E27FC236}">
                <a16:creationId xmlns:a16="http://schemas.microsoft.com/office/drawing/2014/main" id="{3E58A1F6-3A4E-4188-AB0B-2737B09D504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10212" y="123478"/>
            <a:ext cx="609600" cy="609600"/>
          </a:xfrm>
          <a:prstGeom prst="rect">
            <a:avLst/>
          </a:prstGeom>
        </p:spPr>
      </p:pic>
      <p:pic>
        <p:nvPicPr>
          <p:cNvPr id="6" name="Picture 5" descr="Shape&#10;&#10;Description automatically generated with low confidence">
            <a:hlinkClick r:id="rId11" action="ppaction://hlinksldjump"/>
            <a:extLst>
              <a:ext uri="{FF2B5EF4-FFF2-40B4-BE49-F238E27FC236}">
                <a16:creationId xmlns:a16="http://schemas.microsoft.com/office/drawing/2014/main" id="{A3C601B6-36C1-4C55-BC94-53B61461A2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9632" y="4339545"/>
            <a:ext cx="680477" cy="680477"/>
          </a:xfrm>
          <a:prstGeom prst="rect">
            <a:avLst/>
          </a:prstGeom>
        </p:spPr>
      </p:pic>
    </p:spTree>
    <p:custDataLst>
      <p:tags r:id="rId1"/>
    </p:custDataLst>
    <p:extLst>
      <p:ext uri="{BB962C8B-B14F-4D97-AF65-F5344CB8AC3E}">
        <p14:creationId xmlns:p14="http://schemas.microsoft.com/office/powerpoint/2010/main" val="345388766"/>
      </p:ext>
    </p:extLst>
  </p:cSld>
  <p:clrMapOvr>
    <a:masterClrMapping/>
  </p:clrMapOvr>
  <mc:AlternateContent xmlns:mc="http://schemas.openxmlformats.org/markup-compatibility/2006" xmlns:p14="http://schemas.microsoft.com/office/powerpoint/2010/main">
    <mc:Choice Requires="p14">
      <p:transition spd="slow" p14:dur="2000" advTm="26223"/>
    </mc:Choice>
    <mc:Fallback xmlns="">
      <p:transition spd="slow" advTm="2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5328"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Specification</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the full specification of the Computer Science GCSE</a:t>
            </a:r>
          </a:p>
          <a:p>
            <a:pPr indent="0">
              <a:buNone/>
            </a:pPr>
            <a:r>
              <a:rPr lang="en-GB" sz="1800" b="1" dirty="0"/>
              <a:t>Audience</a:t>
            </a:r>
            <a:r>
              <a:rPr lang="en-GB" sz="1800" dirty="0"/>
              <a:t> – HODs, experienced teachers and NQTs</a:t>
            </a:r>
          </a:p>
          <a:p>
            <a:pPr indent="0">
              <a:buNone/>
            </a:pPr>
            <a:r>
              <a:rPr lang="en-GB" sz="1800" b="1" dirty="0"/>
              <a:t>Usage</a:t>
            </a:r>
            <a:r>
              <a:rPr lang="en-GB" sz="1800" dirty="0"/>
              <a:t> - when planning delivery of a new Computer Science course</a:t>
            </a:r>
          </a:p>
          <a:p>
            <a:pPr indent="0">
              <a:buNone/>
            </a:pPr>
            <a:r>
              <a:rPr lang="en-GB" sz="1800" b="1" dirty="0"/>
              <a:t>Purpose</a:t>
            </a:r>
            <a:r>
              <a:rPr lang="en-GB" sz="1800" dirty="0"/>
              <a:t> – formal description of the course, links to AO’s and details on how to deliver the GCSE </a:t>
            </a:r>
          </a:p>
          <a:p>
            <a:pPr indent="0">
              <a:buNone/>
            </a:pPr>
            <a:r>
              <a:rPr lang="en-GB" sz="1800" dirty="0"/>
              <a:t>The Specification can be found </a:t>
            </a:r>
            <a:r>
              <a:rPr lang="en-GB" sz="1800" dirty="0">
                <a:solidFill>
                  <a:srgbClr val="002060"/>
                </a:solidFill>
                <a:hlinkClick r:id="rId5"/>
              </a:rPr>
              <a:t>here</a:t>
            </a:r>
            <a:endParaRPr lang="en-GB" sz="1800" dirty="0"/>
          </a:p>
          <a:p>
            <a:pPr indent="0">
              <a:buNone/>
            </a:pPr>
            <a:endParaRPr lang="en-GB" sz="1800" dirty="0"/>
          </a:p>
        </p:txBody>
      </p:sp>
      <p:pic>
        <p:nvPicPr>
          <p:cNvPr id="2" name="slide3">
            <a:hlinkClick r:id="" action="ppaction://media"/>
            <a:extLst>
              <a:ext uri="{FF2B5EF4-FFF2-40B4-BE49-F238E27FC236}">
                <a16:creationId xmlns:a16="http://schemas.microsoft.com/office/drawing/2014/main" id="{EAE96E6C-5EC2-451F-86B7-8B3E21C9AD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4510" y="148686"/>
            <a:ext cx="609600" cy="609600"/>
          </a:xfrm>
          <a:prstGeom prst="rect">
            <a:avLst/>
          </a:prstGeom>
        </p:spPr>
      </p:pic>
      <p:pic>
        <p:nvPicPr>
          <p:cNvPr id="6" name="Picture 5" descr="Shape&#10;&#10;Description automatically generated with low confidence">
            <a:hlinkClick r:id="rId7" action="ppaction://hlinksldjump"/>
            <a:extLst>
              <a:ext uri="{FF2B5EF4-FFF2-40B4-BE49-F238E27FC236}">
                <a16:creationId xmlns:a16="http://schemas.microsoft.com/office/drawing/2014/main" id="{26AD43F4-2A26-4C73-A25C-F4425E813F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543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54133"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ome_r1UolS1LPk.png"/>
          <p:cNvPicPr>
            <a:picLocks noChangeAspect="1"/>
          </p:cNvPicPr>
          <p:nvPr/>
        </p:nvPicPr>
        <p:blipFill>
          <a:blip r:embed="rId6" cstate="print"/>
          <a:stretch>
            <a:fillRect/>
          </a:stretch>
        </p:blipFill>
        <p:spPr>
          <a:xfrm>
            <a:off x="539552" y="411510"/>
            <a:ext cx="6336704" cy="2867099"/>
          </a:xfrm>
          <a:prstGeom prst="rect">
            <a:avLst/>
          </a:prstGeom>
          <a:ln>
            <a:solidFill>
              <a:schemeClr val="accent1"/>
            </a:solidFill>
          </a:ln>
        </p:spPr>
      </p:pic>
      <p:pic>
        <p:nvPicPr>
          <p:cNvPr id="5" name="Picture 4" descr="chrome_9KuXQxPt0T.png"/>
          <p:cNvPicPr>
            <a:picLocks noChangeAspect="1"/>
          </p:cNvPicPr>
          <p:nvPr/>
        </p:nvPicPr>
        <p:blipFill>
          <a:blip r:embed="rId7" cstate="print"/>
          <a:stretch>
            <a:fillRect/>
          </a:stretch>
        </p:blipFill>
        <p:spPr>
          <a:xfrm>
            <a:off x="2411760" y="2139702"/>
            <a:ext cx="6408712" cy="2540484"/>
          </a:xfrm>
          <a:prstGeom prst="rect">
            <a:avLst/>
          </a:prstGeom>
          <a:solidFill>
            <a:schemeClr val="bg1"/>
          </a:solidFill>
          <a:ln>
            <a:solidFill>
              <a:schemeClr val="accent1"/>
            </a:solidFill>
          </a:ln>
        </p:spPr>
      </p:pic>
      <p:sp>
        <p:nvSpPr>
          <p:cNvPr id="7" name="TextBox 6"/>
          <p:cNvSpPr txBox="1"/>
          <p:nvPr/>
        </p:nvSpPr>
        <p:spPr>
          <a:xfrm>
            <a:off x="3779912" y="483518"/>
            <a:ext cx="5040560" cy="923330"/>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8" action="ppaction://hlinksldjump"/>
              </a:rPr>
              <a:t>Getting started guide</a:t>
            </a:r>
            <a:endParaRPr lang="en-GB" dirty="0"/>
          </a:p>
          <a:p>
            <a:r>
              <a:rPr lang="en-GB" dirty="0">
                <a:hlinkClick r:id="rId9" action="ppaction://hlinksldjump"/>
              </a:rPr>
              <a:t>Schemes of Work</a:t>
            </a:r>
            <a:endParaRPr lang="en-GB" dirty="0"/>
          </a:p>
        </p:txBody>
      </p:sp>
      <p:pic>
        <p:nvPicPr>
          <p:cNvPr id="2" name="Slide4">
            <a:hlinkClick r:id="" action="ppaction://media"/>
            <a:extLst>
              <a:ext uri="{FF2B5EF4-FFF2-40B4-BE49-F238E27FC236}">
                <a16:creationId xmlns:a16="http://schemas.microsoft.com/office/drawing/2014/main" id="{85C8E3E1-0F7C-47ED-A367-A3017143326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00392" y="640383"/>
            <a:ext cx="609600" cy="609600"/>
          </a:xfrm>
          <a:prstGeom prst="rect">
            <a:avLst/>
          </a:prstGeom>
        </p:spPr>
      </p:pic>
      <p:pic>
        <p:nvPicPr>
          <p:cNvPr id="8" name="Picture 7" descr="Shape&#10;&#10;Description automatically generated with low confidence">
            <a:hlinkClick r:id="rId11" action="ppaction://hlinksldjump"/>
            <a:extLst>
              <a:ext uri="{FF2B5EF4-FFF2-40B4-BE49-F238E27FC236}">
                <a16:creationId xmlns:a16="http://schemas.microsoft.com/office/drawing/2014/main" id="{B277207F-EAA7-424A-9EF9-EAA2EDE617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667"/>
    </mc:Choice>
    <mc:Fallback xmlns="">
      <p:transition spd="slow" advTm="4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1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remove" display="0">
                  <p:stCondLst>
                    <p:cond delay="indefinite"/>
                  </p:stCondLst>
                  <p:endCondLst>
                    <p:cond evt="onStopAudio" delay="0">
                      <p:tgtEl>
                        <p:sldTgt/>
                      </p:tgtEl>
                    </p:cond>
                  </p:endCondLst>
                </p:cTn>
                <p:tgtEl>
                  <p:spTgt spid="2"/>
                </p:tgtEl>
              </p:cMediaNode>
            </p:audio>
          </p:childTnLst>
        </p:cTn>
      </p:par>
    </p:tnLst>
    <p:bldLst>
      <p:bldP spid="7" grpId="0" animBg="1"/>
    </p:bldLst>
  </p:timing>
  <p:extLst>
    <p:ext uri="{E180D4A7-C9FB-4DFB-919C-405C955672EB}">
      <p14:showEvtLst xmlns:p14="http://schemas.microsoft.com/office/powerpoint/2010/main">
        <p14:playEvt time="0" objId="2"/>
        <p14:stopEvt time="45667"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Programming Language Subset (PLS)</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the PLS specifies which parts of Python 3 are required in order that Paper 2 assessments can be covered in full</a:t>
            </a:r>
          </a:p>
          <a:p>
            <a:pPr indent="0">
              <a:buNone/>
            </a:pPr>
            <a:r>
              <a:rPr lang="en-GB" sz="1800" b="1" dirty="0"/>
              <a:t>Audience</a:t>
            </a:r>
            <a:r>
              <a:rPr lang="en-GB" sz="1800" dirty="0"/>
              <a:t> – HODs and experienced teachers</a:t>
            </a:r>
          </a:p>
          <a:p>
            <a:pPr indent="0">
              <a:buNone/>
            </a:pPr>
            <a:r>
              <a:rPr lang="en-GB" sz="1800" b="1" dirty="0"/>
              <a:t>Usage</a:t>
            </a:r>
            <a:r>
              <a:rPr lang="en-GB" sz="1800" dirty="0"/>
              <a:t> – when planning the coverage and detail of programming techniques that need to be communicated to students</a:t>
            </a:r>
          </a:p>
          <a:p>
            <a:pPr indent="0">
              <a:buNone/>
            </a:pPr>
            <a:r>
              <a:rPr lang="en-GB" sz="1800" b="1" dirty="0"/>
              <a:t>Purpose</a:t>
            </a:r>
            <a:r>
              <a:rPr lang="en-GB" sz="1800" dirty="0"/>
              <a:t> – to clearly show the scope of Python skills that are required, in order to address all possible questions in Paper 2</a:t>
            </a:r>
            <a:endParaRPr lang="en-GB" sz="1800" b="1" dirty="0"/>
          </a:p>
          <a:p>
            <a:pPr indent="0">
              <a:buNone/>
            </a:pPr>
            <a:r>
              <a:rPr lang="en-GB" sz="1800" dirty="0"/>
              <a:t>The PLS can be found </a:t>
            </a:r>
            <a:r>
              <a:rPr lang="en-GB" sz="1800" dirty="0">
                <a:solidFill>
                  <a:srgbClr val="002060"/>
                </a:solidFill>
                <a:hlinkClick r:id="rId5"/>
              </a:rPr>
              <a:t>here</a:t>
            </a:r>
            <a:endParaRPr lang="en-GB" sz="1800" dirty="0">
              <a:solidFill>
                <a:srgbClr val="002060"/>
              </a:solidFill>
            </a:endParaRPr>
          </a:p>
          <a:p>
            <a:pPr indent="0">
              <a:buNone/>
            </a:pPr>
            <a:endParaRPr lang="en-GB" sz="1800" dirty="0"/>
          </a:p>
        </p:txBody>
      </p:sp>
      <p:sp>
        <p:nvSpPr>
          <p:cNvPr id="4" name="TextBox 3">
            <a:extLst>
              <a:ext uri="{FF2B5EF4-FFF2-40B4-BE49-F238E27FC236}">
                <a16:creationId xmlns:a16="http://schemas.microsoft.com/office/drawing/2014/main" id="{52C59331-6B7E-441E-9F85-735B3F699487}"/>
              </a:ext>
            </a:extLst>
          </p:cNvPr>
          <p:cNvSpPr txBox="1"/>
          <p:nvPr/>
        </p:nvSpPr>
        <p:spPr>
          <a:xfrm>
            <a:off x="4577384" y="3507854"/>
            <a:ext cx="3808680" cy="1200329"/>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sz="1800" dirty="0">
                <a:solidFill>
                  <a:schemeClr val="bg1"/>
                </a:solidFill>
                <a:hlinkClick r:id="rId6" action="ppaction://hlinksldjump"/>
              </a:rPr>
              <a:t>SAMs and Specimen papers</a:t>
            </a:r>
            <a:endParaRPr lang="en-GB" sz="1800" dirty="0">
              <a:solidFill>
                <a:schemeClr val="bg1"/>
              </a:solidFill>
            </a:endParaRPr>
          </a:p>
          <a:p>
            <a:r>
              <a:rPr lang="en-GB" sz="1800" dirty="0">
                <a:solidFill>
                  <a:schemeClr val="bg1"/>
                </a:solidFill>
                <a:hlinkClick r:id="rId7" action="ppaction://hlinksldjump"/>
              </a:rPr>
              <a:t>Good programming practice Guide</a:t>
            </a:r>
            <a:endParaRPr lang="en-GB" sz="1800" dirty="0">
              <a:solidFill>
                <a:schemeClr val="bg1"/>
              </a:solidFill>
            </a:endParaRPr>
          </a:p>
          <a:p>
            <a:r>
              <a:rPr lang="en-GB" sz="1800" dirty="0">
                <a:solidFill>
                  <a:schemeClr val="bg1"/>
                </a:solidFill>
                <a:hlinkClick r:id="rId8" action="ppaction://hlinksldjump"/>
              </a:rPr>
              <a:t>Exemplar exam material</a:t>
            </a:r>
            <a:endParaRPr lang="en-GB" sz="1800" dirty="0">
              <a:solidFill>
                <a:schemeClr val="bg1"/>
              </a:solidFill>
            </a:endParaRPr>
          </a:p>
        </p:txBody>
      </p:sp>
      <p:pic>
        <p:nvPicPr>
          <p:cNvPr id="2" name="slide5">
            <a:hlinkClick r:id="" action="ppaction://media"/>
            <a:extLst>
              <a:ext uri="{FF2B5EF4-FFF2-40B4-BE49-F238E27FC236}">
                <a16:creationId xmlns:a16="http://schemas.microsoft.com/office/drawing/2014/main" id="{6A589400-B228-449F-9F0C-3127632EFE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4133" y="213074"/>
            <a:ext cx="609600" cy="609600"/>
          </a:xfrm>
          <a:prstGeom prst="rect">
            <a:avLst/>
          </a:prstGeom>
        </p:spPr>
      </p:pic>
      <p:pic>
        <p:nvPicPr>
          <p:cNvPr id="7" name="Picture 6" descr="Shape&#10;&#10;Description automatically generated with low confidence">
            <a:hlinkClick r:id="rId10" action="ppaction://hlinksldjump"/>
            <a:extLst>
              <a:ext uri="{FF2B5EF4-FFF2-40B4-BE49-F238E27FC236}">
                <a16:creationId xmlns:a16="http://schemas.microsoft.com/office/drawing/2014/main" id="{9A9A3472-FD15-4E40-A6C6-E32F652AA2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extLst>
      <p:ext uri="{BB962C8B-B14F-4D97-AF65-F5344CB8AC3E}">
        <p14:creationId xmlns:p14="http://schemas.microsoft.com/office/powerpoint/2010/main" val="2008997565"/>
      </p:ext>
    </p:extLst>
  </p:cSld>
  <p:clrMapOvr>
    <a:masterClrMapping/>
  </p:clrMapOvr>
  <p:transition advClick="0" advTm="510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50815"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Getting Started Guide</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details the changes that have been made to the Computer Science GCSE to assess programming skills by exam only.  It clarifies the scope of what should be taught with reference to the specification</a:t>
            </a:r>
          </a:p>
          <a:p>
            <a:pPr indent="0">
              <a:buNone/>
            </a:pPr>
            <a:r>
              <a:rPr lang="en-GB" sz="1800" b="1" dirty="0"/>
              <a:t>Audience</a:t>
            </a:r>
            <a:r>
              <a:rPr lang="en-GB" sz="1800" dirty="0"/>
              <a:t> – HODs, NQTs and experienced teachers</a:t>
            </a:r>
          </a:p>
          <a:p>
            <a:pPr indent="0">
              <a:buNone/>
            </a:pPr>
            <a:r>
              <a:rPr lang="en-GB" sz="1800" b="1" dirty="0"/>
              <a:t>Usage</a:t>
            </a:r>
            <a:r>
              <a:rPr lang="en-GB" sz="1800" dirty="0"/>
              <a:t> - when planning delivery of a new Computer Science course</a:t>
            </a:r>
          </a:p>
          <a:p>
            <a:pPr indent="0">
              <a:buNone/>
            </a:pPr>
            <a:r>
              <a:rPr lang="en-GB" sz="1800" b="1" dirty="0"/>
              <a:t>Purpose</a:t>
            </a:r>
            <a:r>
              <a:rPr lang="en-GB" sz="1800" dirty="0"/>
              <a:t> – to clarify what is covered by the new content, exemplify and scope the specification in detail, and explain how the new assessment operates</a:t>
            </a:r>
            <a:endParaRPr lang="en-GB" sz="1800" b="1" dirty="0"/>
          </a:p>
          <a:p>
            <a:pPr indent="0">
              <a:buNone/>
            </a:pPr>
            <a:r>
              <a:rPr lang="en-GB" sz="1800" dirty="0"/>
              <a:t>The Getting Started Guide can be found </a:t>
            </a:r>
            <a:r>
              <a:rPr lang="en-GB" sz="1800" dirty="0">
                <a:solidFill>
                  <a:srgbClr val="002060"/>
                </a:solidFill>
                <a:hlinkClick r:id="rId5"/>
              </a:rPr>
              <a:t>here</a:t>
            </a:r>
            <a:endParaRPr lang="en-GB" sz="1800" dirty="0">
              <a:solidFill>
                <a:srgbClr val="002060"/>
              </a:solidFill>
            </a:endParaRPr>
          </a:p>
          <a:p>
            <a:pPr indent="0">
              <a:buNone/>
            </a:pPr>
            <a:endParaRPr lang="en-GB" sz="1800" dirty="0"/>
          </a:p>
        </p:txBody>
      </p:sp>
      <p:pic>
        <p:nvPicPr>
          <p:cNvPr id="2" name="slide6">
            <a:hlinkClick r:id="" action="ppaction://media"/>
            <a:extLst>
              <a:ext uri="{FF2B5EF4-FFF2-40B4-BE49-F238E27FC236}">
                <a16:creationId xmlns:a16="http://schemas.microsoft.com/office/drawing/2014/main" id="{46440ED2-168C-484E-8DC2-17A2DD4799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4605" y="205234"/>
            <a:ext cx="609600" cy="609600"/>
          </a:xfrm>
          <a:prstGeom prst="rect">
            <a:avLst/>
          </a:prstGeom>
        </p:spPr>
      </p:pic>
      <p:pic>
        <p:nvPicPr>
          <p:cNvPr id="7" name="Picture 6" descr="Shape&#10;&#10;Description automatically generated with low confidence">
            <a:hlinkClick r:id="rId7" action="ppaction://hlinksldjump"/>
            <a:extLst>
              <a:ext uri="{FF2B5EF4-FFF2-40B4-BE49-F238E27FC236}">
                <a16:creationId xmlns:a16="http://schemas.microsoft.com/office/drawing/2014/main" id="{9E15DF7F-39B3-4846-B45D-423C03EDD6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72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72880"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ome_yO7Z379cYK.png"/>
          <p:cNvPicPr>
            <a:picLocks noChangeAspect="1"/>
          </p:cNvPicPr>
          <p:nvPr/>
        </p:nvPicPr>
        <p:blipFill>
          <a:blip r:embed="rId6" cstate="print"/>
          <a:stretch>
            <a:fillRect/>
          </a:stretch>
        </p:blipFill>
        <p:spPr>
          <a:xfrm>
            <a:off x="539553" y="861560"/>
            <a:ext cx="6096851" cy="3366374"/>
          </a:xfrm>
          <a:prstGeom prst="rect">
            <a:avLst/>
          </a:prstGeom>
          <a:ln>
            <a:solidFill>
              <a:schemeClr val="accent1"/>
            </a:solidFill>
          </a:ln>
        </p:spPr>
      </p:pic>
      <p:pic>
        <p:nvPicPr>
          <p:cNvPr id="5" name="Picture 4" descr="chrome_dB6wgpxM1g.png"/>
          <p:cNvPicPr>
            <a:picLocks noChangeAspect="1"/>
          </p:cNvPicPr>
          <p:nvPr/>
        </p:nvPicPr>
        <p:blipFill>
          <a:blip r:embed="rId7" cstate="print"/>
          <a:stretch>
            <a:fillRect/>
          </a:stretch>
        </p:blipFill>
        <p:spPr>
          <a:xfrm>
            <a:off x="2843808" y="1419622"/>
            <a:ext cx="6106378" cy="3332536"/>
          </a:xfrm>
          <a:prstGeom prst="rect">
            <a:avLst/>
          </a:prstGeom>
          <a:solidFill>
            <a:schemeClr val="bg1"/>
          </a:solidFill>
          <a:ln>
            <a:solidFill>
              <a:schemeClr val="accent1"/>
            </a:solidFill>
          </a:ln>
        </p:spPr>
      </p:pic>
      <p:sp>
        <p:nvSpPr>
          <p:cNvPr id="6" name="TextBox 5"/>
          <p:cNvSpPr txBox="1"/>
          <p:nvPr/>
        </p:nvSpPr>
        <p:spPr>
          <a:xfrm>
            <a:off x="179512" y="141480"/>
            <a:ext cx="9058890" cy="369332"/>
          </a:xfrm>
          <a:prstGeom prst="rect">
            <a:avLst/>
          </a:prstGeom>
          <a:noFill/>
        </p:spPr>
        <p:txBody>
          <a:bodyPr wrap="none" rtlCol="0">
            <a:spAutoFit/>
          </a:bodyPr>
          <a:lstStyle/>
          <a:p>
            <a:r>
              <a:rPr lang="en-GB" dirty="0"/>
              <a:t>1. How content and assessment has changed from previous GCSE Computer Science </a:t>
            </a:r>
          </a:p>
        </p:txBody>
      </p:sp>
      <p:sp>
        <p:nvSpPr>
          <p:cNvPr id="7" name="TextBox 6"/>
          <p:cNvSpPr txBox="1"/>
          <p:nvPr/>
        </p:nvSpPr>
        <p:spPr>
          <a:xfrm>
            <a:off x="179512" y="465516"/>
            <a:ext cx="6930102" cy="369332"/>
          </a:xfrm>
          <a:prstGeom prst="rect">
            <a:avLst/>
          </a:prstGeom>
          <a:noFill/>
        </p:spPr>
        <p:txBody>
          <a:bodyPr wrap="none" rtlCol="0">
            <a:spAutoFit/>
          </a:bodyPr>
          <a:lstStyle/>
          <a:p>
            <a:r>
              <a:rPr lang="en-GB" dirty="0"/>
              <a:t>2. What content is included in the GCSE and how this is assessed</a:t>
            </a:r>
          </a:p>
        </p:txBody>
      </p:sp>
      <p:sp>
        <p:nvSpPr>
          <p:cNvPr id="9" name="TextBox 8"/>
          <p:cNvSpPr txBox="1"/>
          <p:nvPr/>
        </p:nvSpPr>
        <p:spPr>
          <a:xfrm>
            <a:off x="1979712" y="2067694"/>
            <a:ext cx="5040560" cy="2308324"/>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hlinkClick r:id="rId8" action="ppaction://hlinksldjump"/>
              </a:rPr>
              <a:t>What’s changed and why</a:t>
            </a:r>
            <a:endParaRPr lang="en-GB" dirty="0"/>
          </a:p>
          <a:p>
            <a:r>
              <a:rPr lang="en-GB" dirty="0">
                <a:hlinkClick r:id="rId9" action="ppaction://hlinksldjump"/>
              </a:rPr>
              <a:t>The full course specification</a:t>
            </a:r>
            <a:br>
              <a:rPr lang="en-GB" dirty="0"/>
            </a:br>
            <a:r>
              <a:rPr lang="en-GB" dirty="0">
                <a:hlinkClick r:id="rId10" action="ppaction://hlinksldjump"/>
              </a:rPr>
              <a:t>Good Programming practice guide</a:t>
            </a:r>
            <a:endParaRPr lang="en-GB" dirty="0"/>
          </a:p>
          <a:p>
            <a:r>
              <a:rPr lang="en-GB" dirty="0">
                <a:hlinkClick r:id="rId11" action="ppaction://hlinksldjump"/>
              </a:rPr>
              <a:t>Progression guide</a:t>
            </a:r>
            <a:endParaRPr lang="en-GB" dirty="0"/>
          </a:p>
          <a:p>
            <a:r>
              <a:rPr lang="en-GB" dirty="0"/>
              <a:t>Practical Programming Activities and Solutions</a:t>
            </a:r>
          </a:p>
          <a:p>
            <a:r>
              <a:rPr lang="en-GB" dirty="0">
                <a:hlinkClick r:id="rId12" action="ppaction://hlinksldjump"/>
              </a:rPr>
              <a:t>Mapping Documents</a:t>
            </a:r>
            <a:endParaRPr lang="en-GB" dirty="0"/>
          </a:p>
          <a:p>
            <a:r>
              <a:rPr lang="en-GB" dirty="0">
                <a:hlinkClick r:id="rId13" action="ppaction://hlinksldjump"/>
              </a:rPr>
              <a:t>Subject Guide</a:t>
            </a:r>
            <a:endParaRPr lang="en-GB" dirty="0"/>
          </a:p>
        </p:txBody>
      </p:sp>
      <p:pic>
        <p:nvPicPr>
          <p:cNvPr id="2" name="slide7">
            <a:hlinkClick r:id="" action="ppaction://media"/>
            <a:extLst>
              <a:ext uri="{FF2B5EF4-FFF2-40B4-BE49-F238E27FC236}">
                <a16:creationId xmlns:a16="http://schemas.microsoft.com/office/drawing/2014/main" id="{392ED08F-5C0D-403A-BCDA-A24FCFD4A1DD}"/>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53819" y="625647"/>
            <a:ext cx="609600" cy="609600"/>
          </a:xfrm>
          <a:prstGeom prst="rect">
            <a:avLst/>
          </a:prstGeom>
        </p:spPr>
      </p:pic>
      <p:pic>
        <p:nvPicPr>
          <p:cNvPr id="10" name="Picture 9" descr="Shape&#10;&#10;Description automatically generated with low confidence">
            <a:hlinkClick r:id="rId15" action="ppaction://hlinksldjump"/>
            <a:extLst>
              <a:ext uri="{FF2B5EF4-FFF2-40B4-BE49-F238E27FC236}">
                <a16:creationId xmlns:a16="http://schemas.microsoft.com/office/drawing/2014/main" id="{2A3510D7-239A-4650-B21F-2F2415E2A65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87624" y="4440454"/>
            <a:ext cx="680477" cy="6804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860"/>
    </mc:Choice>
    <mc:Fallback xmlns="">
      <p:transition spd="slow" advTm="5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remove" display="0">
                  <p:stCondLst>
                    <p:cond delay="indefinite"/>
                  </p:stCondLst>
                  <p:endCondLst>
                    <p:cond evt="onStopAudio" delay="0">
                      <p:tgtEl>
                        <p:sldTgt/>
                      </p:tgtEl>
                    </p:cond>
                  </p:endCondLst>
                </p:cTn>
                <p:tgtEl>
                  <p:spTgt spid="2"/>
                </p:tgtEl>
              </p:cMediaNode>
            </p:audio>
          </p:childTnLst>
        </p:cTn>
      </p:par>
    </p:tnLst>
    <p:bldLst>
      <p:bldP spid="9" grpId="0" animBg="1"/>
    </p:bldLst>
  </p:timing>
  <p:extLst>
    <p:ext uri="{E180D4A7-C9FB-4DFB-919C-405C955672EB}">
      <p14:showEvtLst xmlns:p14="http://schemas.microsoft.com/office/powerpoint/2010/main">
        <p14:playEvt time="0" objId="2"/>
        <p14:stopEvt time="51860"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Good Programming Practice Guide</a:t>
            </a:r>
          </a:p>
        </p:txBody>
      </p:sp>
      <p:sp>
        <p:nvSpPr>
          <p:cNvPr id="5" name="Content Placeholder 4"/>
          <p:cNvSpPr>
            <a:spLocks noGrp="1"/>
          </p:cNvSpPr>
          <p:nvPr>
            <p:ph idx="1"/>
          </p:nvPr>
        </p:nvSpPr>
        <p:spPr/>
        <p:txBody>
          <a:bodyPr>
            <a:normAutofit/>
          </a:bodyPr>
          <a:lstStyle/>
          <a:p>
            <a:pPr indent="0">
              <a:buNone/>
            </a:pPr>
            <a:r>
              <a:rPr lang="en-GB" sz="1800" b="1" dirty="0"/>
              <a:t>Summary</a:t>
            </a:r>
            <a:r>
              <a:rPr lang="en-GB" sz="1800" dirty="0"/>
              <a:t> – Details the Python functionalities that will be assessed by the course, further exemplifying the PLS</a:t>
            </a:r>
          </a:p>
          <a:p>
            <a:pPr indent="0">
              <a:buNone/>
            </a:pPr>
            <a:r>
              <a:rPr lang="en-GB" sz="1800" b="1" dirty="0"/>
              <a:t>Audience</a:t>
            </a:r>
            <a:r>
              <a:rPr lang="en-GB" sz="1800" dirty="0"/>
              <a:t> – HODs and teachers of the new GCSE.  NQTs.</a:t>
            </a:r>
          </a:p>
          <a:p>
            <a:pPr indent="0">
              <a:buNone/>
            </a:pPr>
            <a:r>
              <a:rPr lang="en-GB" sz="1800" b="1" dirty="0"/>
              <a:t>Usage</a:t>
            </a:r>
            <a:r>
              <a:rPr lang="en-GB" sz="1800" dirty="0"/>
              <a:t> – planning Python programming lesson content</a:t>
            </a:r>
          </a:p>
          <a:p>
            <a:pPr indent="0">
              <a:buNone/>
            </a:pPr>
            <a:r>
              <a:rPr lang="en-GB" sz="1800" b="1" dirty="0"/>
              <a:t>Purpose</a:t>
            </a:r>
            <a:r>
              <a:rPr lang="en-GB" sz="1800" dirty="0"/>
              <a:t> – expands on the PLS to show how best to implement the techniques and commands specified in the PLS</a:t>
            </a:r>
            <a:endParaRPr lang="en-GB" sz="1800" b="1" dirty="0"/>
          </a:p>
          <a:p>
            <a:pPr indent="0">
              <a:buNone/>
            </a:pPr>
            <a:r>
              <a:rPr lang="en-GB" sz="1800" dirty="0"/>
              <a:t>The Good Programming Practice Guide can be found </a:t>
            </a:r>
            <a:r>
              <a:rPr lang="en-GB" sz="1800" dirty="0">
                <a:solidFill>
                  <a:srgbClr val="002060"/>
                </a:solidFill>
                <a:hlinkClick r:id="rId5"/>
              </a:rPr>
              <a:t>here</a:t>
            </a:r>
            <a:endParaRPr lang="en-GB" sz="1800" dirty="0">
              <a:solidFill>
                <a:srgbClr val="002060"/>
              </a:solidFill>
            </a:endParaRPr>
          </a:p>
          <a:p>
            <a:pPr indent="0">
              <a:buNone/>
            </a:pPr>
            <a:endParaRPr lang="en-GB" sz="1800" dirty="0"/>
          </a:p>
        </p:txBody>
      </p:sp>
      <p:pic>
        <p:nvPicPr>
          <p:cNvPr id="2" name="slide8">
            <a:hlinkClick r:id="" action="ppaction://media"/>
            <a:extLst>
              <a:ext uri="{FF2B5EF4-FFF2-40B4-BE49-F238E27FC236}">
                <a16:creationId xmlns:a16="http://schemas.microsoft.com/office/drawing/2014/main" id="{7FC151E7-437C-4089-8E12-9EAF0D405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8649" y="124805"/>
            <a:ext cx="609600" cy="609600"/>
          </a:xfrm>
          <a:prstGeom prst="rect">
            <a:avLst/>
          </a:prstGeom>
        </p:spPr>
      </p:pic>
      <p:pic>
        <p:nvPicPr>
          <p:cNvPr id="7" name="Picture 6" descr="Shape&#10;&#10;Description automatically generated with low confidence">
            <a:hlinkClick r:id="rId7" action="ppaction://hlinksldjump"/>
            <a:extLst>
              <a:ext uri="{FF2B5EF4-FFF2-40B4-BE49-F238E27FC236}">
                <a16:creationId xmlns:a16="http://schemas.microsoft.com/office/drawing/2014/main" id="{4B5BAD94-736D-4F8F-9F42-51F05A5FFF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Sld>
  <p:clrMapOvr>
    <a:masterClrMapping/>
  </p:clrMapOvr>
  <p:transition advClick="0" advTm="58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57963"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rome_06I4z2liUS.png"/>
          <p:cNvPicPr>
            <a:picLocks noChangeAspect="1"/>
          </p:cNvPicPr>
          <p:nvPr/>
        </p:nvPicPr>
        <p:blipFill>
          <a:blip r:embed="rId6" cstate="print"/>
          <a:stretch>
            <a:fillRect/>
          </a:stretch>
        </p:blipFill>
        <p:spPr>
          <a:xfrm>
            <a:off x="611560" y="411510"/>
            <a:ext cx="6382641" cy="2981741"/>
          </a:xfrm>
          <a:prstGeom prst="rect">
            <a:avLst/>
          </a:prstGeom>
          <a:solidFill>
            <a:schemeClr val="bg1"/>
          </a:solidFill>
          <a:ln>
            <a:solidFill>
              <a:schemeClr val="accent1"/>
            </a:solidFill>
          </a:ln>
        </p:spPr>
      </p:pic>
      <p:pic>
        <p:nvPicPr>
          <p:cNvPr id="8" name="Picture 7" descr="chrome_N1aBdWfJNm.png"/>
          <p:cNvPicPr>
            <a:picLocks noChangeAspect="1"/>
          </p:cNvPicPr>
          <p:nvPr/>
        </p:nvPicPr>
        <p:blipFill>
          <a:blip r:embed="rId7" cstate="print"/>
          <a:stretch>
            <a:fillRect/>
          </a:stretch>
        </p:blipFill>
        <p:spPr>
          <a:xfrm>
            <a:off x="2195736" y="2067694"/>
            <a:ext cx="6782747" cy="2743583"/>
          </a:xfrm>
          <a:prstGeom prst="rect">
            <a:avLst/>
          </a:prstGeom>
          <a:solidFill>
            <a:schemeClr val="bg1"/>
          </a:solidFill>
          <a:ln>
            <a:solidFill>
              <a:schemeClr val="accent1"/>
            </a:solidFill>
          </a:ln>
        </p:spPr>
      </p:pic>
      <p:sp>
        <p:nvSpPr>
          <p:cNvPr id="4" name="TextBox 3"/>
          <p:cNvSpPr txBox="1"/>
          <p:nvPr/>
        </p:nvSpPr>
        <p:spPr>
          <a:xfrm>
            <a:off x="3923928" y="339502"/>
            <a:ext cx="5040560" cy="1477328"/>
          </a:xfrm>
          <a:prstGeom prst="rect">
            <a:avLst/>
          </a:prstGeom>
          <a:solidFill>
            <a:schemeClr val="bg1"/>
          </a:solidFill>
          <a:ln w="12700">
            <a:solidFill>
              <a:schemeClr val="tx1"/>
            </a:solidFill>
          </a:ln>
        </p:spPr>
        <p:txBody>
          <a:bodyPr wrap="square" rtlCol="0">
            <a:spAutoFit/>
          </a:bodyPr>
          <a:lstStyle/>
          <a:p>
            <a:r>
              <a:rPr lang="en-GB" b="1" i="1" dirty="0"/>
              <a:t>Related resources:</a:t>
            </a:r>
          </a:p>
          <a:p>
            <a:r>
              <a:rPr lang="en-GB" dirty="0"/>
              <a:t>Practical Programming Activities and Solutions</a:t>
            </a:r>
          </a:p>
          <a:p>
            <a:r>
              <a:rPr lang="en-GB" dirty="0">
                <a:hlinkClick r:id="rId8" action="ppaction://hlinksldjump"/>
              </a:rPr>
              <a:t>Schemes of Work</a:t>
            </a:r>
            <a:endParaRPr lang="en-GB" dirty="0"/>
          </a:p>
          <a:p>
            <a:r>
              <a:rPr lang="en-GB" dirty="0">
                <a:hlinkClick r:id="rId9" action="ppaction://hlinksldjump"/>
              </a:rPr>
              <a:t>Video Resources</a:t>
            </a:r>
            <a:endParaRPr lang="en-GB" dirty="0"/>
          </a:p>
          <a:p>
            <a:r>
              <a:rPr lang="en-GB" sz="1800" dirty="0">
                <a:solidFill>
                  <a:schemeClr val="bg1"/>
                </a:solidFill>
                <a:hlinkClick r:id="rId10" action="ppaction://hlinksldjump"/>
              </a:rPr>
              <a:t>Programming Language Subset (PLS)</a:t>
            </a:r>
            <a:endParaRPr lang="en-GB" sz="1800" dirty="0">
              <a:solidFill>
                <a:schemeClr val="bg1"/>
              </a:solidFill>
            </a:endParaRPr>
          </a:p>
        </p:txBody>
      </p:sp>
      <p:pic>
        <p:nvPicPr>
          <p:cNvPr id="2" name="slide9">
            <a:hlinkClick r:id="" action="ppaction://media"/>
            <a:extLst>
              <a:ext uri="{FF2B5EF4-FFF2-40B4-BE49-F238E27FC236}">
                <a16:creationId xmlns:a16="http://schemas.microsoft.com/office/drawing/2014/main" id="{7F4DF870-117B-430A-95A3-6E39D885B7D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54888" y="106710"/>
            <a:ext cx="609600" cy="609600"/>
          </a:xfrm>
          <a:prstGeom prst="rect">
            <a:avLst/>
          </a:prstGeom>
        </p:spPr>
      </p:pic>
      <p:pic>
        <p:nvPicPr>
          <p:cNvPr id="9" name="Picture 8" descr="Shape&#10;&#10;Description automatically generated with low confidence">
            <a:hlinkClick r:id="rId12" action="ppaction://hlinksldjump"/>
            <a:extLst>
              <a:ext uri="{FF2B5EF4-FFF2-40B4-BE49-F238E27FC236}">
                <a16:creationId xmlns:a16="http://schemas.microsoft.com/office/drawing/2014/main" id="{457FE8C5-5F44-4A14-A955-B8B29387F7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04" y="3820448"/>
            <a:ext cx="680477" cy="68047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569"/>
    </mc:Choice>
    <mc:Fallback xmlns="">
      <p:transition spd="slow" advTm="3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2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4569"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6.4|16|15.7"/>
</p:tagLst>
</file>

<file path=ppt/tags/tag3.xml><?xml version="1.0" encoding="utf-8"?>
<p:tagLst xmlns:a="http://schemas.openxmlformats.org/drawingml/2006/main" xmlns:r="http://schemas.openxmlformats.org/officeDocument/2006/relationships" xmlns:p="http://schemas.openxmlformats.org/presentationml/2006/main">
  <p:tag name="TIMING" val="|3|18.1|15.4"/>
</p:tagLst>
</file>

<file path=ppt/tags/tag4.xml><?xml version="1.0" encoding="utf-8"?>
<p:tagLst xmlns:a="http://schemas.openxmlformats.org/drawingml/2006/main" xmlns:r="http://schemas.openxmlformats.org/officeDocument/2006/relationships" xmlns:p="http://schemas.openxmlformats.org/presentationml/2006/main">
  <p:tag name="TIMING" val="|17.3"/>
</p:tagLst>
</file>

<file path=ppt/tags/tag5.xml><?xml version="1.0" encoding="utf-8"?>
<p:tagLst xmlns:a="http://schemas.openxmlformats.org/drawingml/2006/main" xmlns:r="http://schemas.openxmlformats.org/officeDocument/2006/relationships" xmlns:p="http://schemas.openxmlformats.org/presentationml/2006/main">
  <p:tag name="TIMING" val="|23.3|2.6"/>
</p:tagLst>
</file>

<file path=ppt/tags/tag6.xml><?xml version="1.0" encoding="utf-8"?>
<p:tagLst xmlns:a="http://schemas.openxmlformats.org/drawingml/2006/main" xmlns:r="http://schemas.openxmlformats.org/officeDocument/2006/relationships" xmlns:p="http://schemas.openxmlformats.org/presentationml/2006/main">
  <p:tag name="TIMING" val="|3.7"/>
</p:tagLst>
</file>

<file path=ppt/tags/tag7.xml><?xml version="1.0" encoding="utf-8"?>
<p:tagLst xmlns:a="http://schemas.openxmlformats.org/drawingml/2006/main" xmlns:r="http://schemas.openxmlformats.org/officeDocument/2006/relationships" xmlns:p="http://schemas.openxmlformats.org/presentationml/2006/main">
  <p:tag name="TIMING" val="|4.4|1.6"/>
</p:tagLst>
</file>

<file path=ppt/tags/tag8.xml><?xml version="1.0" encoding="utf-8"?>
<p:tagLst xmlns:a="http://schemas.openxmlformats.org/drawingml/2006/main" xmlns:r="http://schemas.openxmlformats.org/officeDocument/2006/relationships" xmlns:p="http://schemas.openxmlformats.org/presentationml/2006/main">
  <p:tag name="TIMING" val="|10.4|13.3"/>
</p:tagLst>
</file>

<file path=ppt/tags/tag9.xml><?xml version="1.0" encoding="utf-8"?>
<p:tagLst xmlns:a="http://schemas.openxmlformats.org/drawingml/2006/main" xmlns:r="http://schemas.openxmlformats.org/officeDocument/2006/relationships" xmlns:p="http://schemas.openxmlformats.org/presentationml/2006/main">
  <p:tag name="TIMING" val="|12.7"/>
</p:tagLst>
</file>

<file path=ppt/theme/theme1.xml><?xml version="1.0" encoding="utf-8"?>
<a:theme xmlns:a="http://schemas.openxmlformats.org/drawingml/2006/main" name="CS New Branding template Landscape">
  <a:themeElements>
    <a:clrScheme name="Custom 3">
      <a:dk1>
        <a:srgbClr val="000000"/>
      </a:dk1>
      <a:lt1>
        <a:srgbClr val="FFFFFF"/>
      </a:lt1>
      <a:dk2>
        <a:srgbClr val="44546A"/>
      </a:dk2>
      <a:lt2>
        <a:srgbClr val="E7E6E6"/>
      </a:lt2>
      <a:accent1>
        <a:srgbClr val="007FA3"/>
      </a:accent1>
      <a:accent2>
        <a:srgbClr val="005970"/>
      </a:accent2>
      <a:accent3>
        <a:srgbClr val="D4EAE4"/>
      </a:accent3>
      <a:accent4>
        <a:srgbClr val="505759"/>
      </a:accent4>
      <a:accent5>
        <a:srgbClr val="D2DB0E"/>
      </a:accent5>
      <a:accent6>
        <a:srgbClr val="FFB81C"/>
      </a:accent6>
      <a:hlink>
        <a:srgbClr val="D49100"/>
      </a:hlink>
      <a:folHlink>
        <a:srgbClr val="D491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4691</TotalTime>
  <Words>3848</Words>
  <Application>Microsoft Office PowerPoint</Application>
  <PresentationFormat>On-screen Show (16:9)</PresentationFormat>
  <Paragraphs>268</Paragraphs>
  <Slides>22</Slides>
  <Notes>22</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CS New Branding template Landscape</vt:lpstr>
      <vt:lpstr>Pearson Edexcel GCSE (9-1) Computer Science 2020 Guide to Supporting Documents and Delivery Materials (duration 15’30”) </vt:lpstr>
      <vt:lpstr>PowerPoint Presentation</vt:lpstr>
      <vt:lpstr>Specification</vt:lpstr>
      <vt:lpstr>PowerPoint Presentation</vt:lpstr>
      <vt:lpstr>Programming Language Subset (PLS)</vt:lpstr>
      <vt:lpstr>Getting Started Guide</vt:lpstr>
      <vt:lpstr>PowerPoint Presentation</vt:lpstr>
      <vt:lpstr>Good Programming Practice Guide</vt:lpstr>
      <vt:lpstr>PowerPoint Presentation</vt:lpstr>
      <vt:lpstr>GCSE Computer Science 2020 –  What’s changed and why</vt:lpstr>
      <vt:lpstr>PowerPoint Presentation</vt:lpstr>
      <vt:lpstr>Progression Guide</vt:lpstr>
      <vt:lpstr>PowerPoint Presentation</vt:lpstr>
      <vt:lpstr>Mapping Documents</vt:lpstr>
      <vt:lpstr>PowerPoint Presentation</vt:lpstr>
      <vt:lpstr>Sample Assessment Materials (SAMs) and Specimen Papers</vt:lpstr>
      <vt:lpstr>Schemes of Work</vt:lpstr>
      <vt:lpstr>PowerPoint Presentation</vt:lpstr>
      <vt:lpstr>Video Resources</vt:lpstr>
      <vt:lpstr>Exemplar Exam Materials</vt:lpstr>
      <vt:lpstr>Subject Guide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Specification</dc:title>
  <dc:creator>Stuart Firth</dc:creator>
  <cp:lastModifiedBy>Stuart Firth</cp:lastModifiedBy>
  <cp:revision>124</cp:revision>
  <dcterms:created xsi:type="dcterms:W3CDTF">2021-01-31T13:55:41Z</dcterms:created>
  <dcterms:modified xsi:type="dcterms:W3CDTF">2021-04-19T12:15:40Z</dcterms:modified>
</cp:coreProperties>
</file>